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57" r:id="rId3"/>
    <p:sldId id="279" r:id="rId4"/>
    <p:sldId id="282" r:id="rId5"/>
    <p:sldId id="275" r:id="rId6"/>
    <p:sldId id="258" r:id="rId7"/>
    <p:sldId id="270" r:id="rId8"/>
    <p:sldId id="269" r:id="rId9"/>
    <p:sldId id="276" r:id="rId10"/>
    <p:sldId id="259" r:id="rId11"/>
    <p:sldId id="278" r:id="rId12"/>
    <p:sldId id="263" r:id="rId13"/>
    <p:sldId id="273" r:id="rId14"/>
    <p:sldId id="274" r:id="rId15"/>
    <p:sldId id="261" r:id="rId16"/>
    <p:sldId id="264" r:id="rId17"/>
    <p:sldId id="260" r:id="rId18"/>
    <p:sldId id="266" r:id="rId19"/>
    <p:sldId id="265" r:id="rId20"/>
    <p:sldId id="267" r:id="rId21"/>
    <p:sldId id="277" r:id="rId22"/>
    <p:sldId id="280" r:id="rId23"/>
    <p:sldId id="281" r:id="rId24"/>
    <p:sldId id="27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7" d="100"/>
          <a:sy n="87" d="100"/>
        </p:scale>
        <p:origin x="48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4C6CF0-3F8B-402A-ACDB-906F448CCB7F}" type="datetimeFigureOut">
              <a:rPr lang="en-IN" smtClean="0"/>
              <a:t>13-01-2025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AD6250-D43B-4F3B-A315-97616B55F2B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488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C6CF0-3F8B-402A-ACDB-906F448CCB7F}" type="datetimeFigureOut">
              <a:rPr lang="en-IN" smtClean="0"/>
              <a:t>13-01-2025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AD6250-D43B-4F3B-A315-97616B55F2B2}" type="slidenum">
              <a:rPr lang="en-IN" smtClean="0"/>
              <a:t>‹#›</a:t>
            </a:fld>
            <a:endParaRPr lang="en-IN"/>
          </a:p>
        </p:txBody>
      </p:sp>
    </p:spTree>
    <p:extLst>
      <p:ext uri="{BB962C8B-B14F-4D97-AF65-F5344CB8AC3E}">
        <p14:creationId xmlns:p14="http://schemas.microsoft.com/office/powerpoint/2010/main" val="2809962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C6CF0-3F8B-402A-ACDB-906F448CCB7F}" type="datetimeFigureOut">
              <a:rPr lang="en-IN" smtClean="0"/>
              <a:t>13-01-2025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AD6250-D43B-4F3B-A315-97616B55F2B2}" type="slidenum">
              <a:rPr lang="en-IN" smtClean="0"/>
              <a:t>‹#›</a:t>
            </a:fld>
            <a:endParaRPr lang="en-IN"/>
          </a:p>
        </p:txBody>
      </p:sp>
    </p:spTree>
    <p:extLst>
      <p:ext uri="{BB962C8B-B14F-4D97-AF65-F5344CB8AC3E}">
        <p14:creationId xmlns:p14="http://schemas.microsoft.com/office/powerpoint/2010/main" val="3253415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C6CF0-3F8B-402A-ACDB-906F448CCB7F}" type="datetimeFigureOut">
              <a:rPr lang="en-IN" smtClean="0"/>
              <a:t>13-01-2025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AD6250-D43B-4F3B-A315-97616B55F2B2}" type="slidenum">
              <a:rPr lang="en-IN" smtClean="0"/>
              <a:t>‹#›</a:t>
            </a:fld>
            <a:endParaRPr lang="en-IN"/>
          </a:p>
        </p:txBody>
      </p:sp>
    </p:spTree>
    <p:extLst>
      <p:ext uri="{BB962C8B-B14F-4D97-AF65-F5344CB8AC3E}">
        <p14:creationId xmlns:p14="http://schemas.microsoft.com/office/powerpoint/2010/main" val="2243367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4C6CF0-3F8B-402A-ACDB-906F448CCB7F}" type="datetimeFigureOut">
              <a:rPr lang="en-IN" smtClean="0"/>
              <a:t>13-01-2025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AD6250-D43B-4F3B-A315-97616B55F2B2}"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87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4C6CF0-3F8B-402A-ACDB-906F448CCB7F}" type="datetimeFigureOut">
              <a:rPr lang="en-IN" smtClean="0"/>
              <a:t>13-01-2025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AD6250-D43B-4F3B-A315-97616B55F2B2}" type="slidenum">
              <a:rPr lang="en-IN" smtClean="0"/>
              <a:t>‹#›</a:t>
            </a:fld>
            <a:endParaRPr lang="en-IN"/>
          </a:p>
        </p:txBody>
      </p:sp>
    </p:spTree>
    <p:extLst>
      <p:ext uri="{BB962C8B-B14F-4D97-AF65-F5344CB8AC3E}">
        <p14:creationId xmlns:p14="http://schemas.microsoft.com/office/powerpoint/2010/main" val="3651269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4C6CF0-3F8B-402A-ACDB-906F448CCB7F}" type="datetimeFigureOut">
              <a:rPr lang="en-IN" smtClean="0"/>
              <a:t>13-01-2025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AAD6250-D43B-4F3B-A315-97616B55F2B2}" type="slidenum">
              <a:rPr lang="en-IN" smtClean="0"/>
              <a:t>‹#›</a:t>
            </a:fld>
            <a:endParaRPr lang="en-IN"/>
          </a:p>
        </p:txBody>
      </p:sp>
    </p:spTree>
    <p:extLst>
      <p:ext uri="{BB962C8B-B14F-4D97-AF65-F5344CB8AC3E}">
        <p14:creationId xmlns:p14="http://schemas.microsoft.com/office/powerpoint/2010/main" val="315552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4C6CF0-3F8B-402A-ACDB-906F448CCB7F}" type="datetimeFigureOut">
              <a:rPr lang="en-IN" smtClean="0"/>
              <a:t>13-01-2025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AAD6250-D43B-4F3B-A315-97616B55F2B2}" type="slidenum">
              <a:rPr lang="en-IN" smtClean="0"/>
              <a:t>‹#›</a:t>
            </a:fld>
            <a:endParaRPr lang="en-IN"/>
          </a:p>
        </p:txBody>
      </p:sp>
    </p:spTree>
    <p:extLst>
      <p:ext uri="{BB962C8B-B14F-4D97-AF65-F5344CB8AC3E}">
        <p14:creationId xmlns:p14="http://schemas.microsoft.com/office/powerpoint/2010/main" val="2509771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94C6CF0-3F8B-402A-ACDB-906F448CCB7F}" type="datetimeFigureOut">
              <a:rPr lang="en-IN" smtClean="0"/>
              <a:t>13-01-2025</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EAAD6250-D43B-4F3B-A315-97616B55F2B2}" type="slidenum">
              <a:rPr lang="en-IN" smtClean="0"/>
              <a:t>‹#›</a:t>
            </a:fld>
            <a:endParaRPr lang="en-IN"/>
          </a:p>
        </p:txBody>
      </p:sp>
    </p:spTree>
    <p:extLst>
      <p:ext uri="{BB962C8B-B14F-4D97-AF65-F5344CB8AC3E}">
        <p14:creationId xmlns:p14="http://schemas.microsoft.com/office/powerpoint/2010/main" val="2025517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94C6CF0-3F8B-402A-ACDB-906F448CCB7F}" type="datetimeFigureOut">
              <a:rPr lang="en-IN" smtClean="0"/>
              <a:t>13-01-2025</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AAD6250-D43B-4F3B-A315-97616B55F2B2}" type="slidenum">
              <a:rPr lang="en-IN" smtClean="0"/>
              <a:t>‹#›</a:t>
            </a:fld>
            <a:endParaRPr lang="en-IN"/>
          </a:p>
        </p:txBody>
      </p:sp>
    </p:spTree>
    <p:extLst>
      <p:ext uri="{BB962C8B-B14F-4D97-AF65-F5344CB8AC3E}">
        <p14:creationId xmlns:p14="http://schemas.microsoft.com/office/powerpoint/2010/main" val="2450509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4C6CF0-3F8B-402A-ACDB-906F448CCB7F}" type="datetimeFigureOut">
              <a:rPr lang="en-IN" smtClean="0"/>
              <a:t>13-01-2025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AD6250-D43B-4F3B-A315-97616B55F2B2}" type="slidenum">
              <a:rPr lang="en-IN" smtClean="0"/>
              <a:t>‹#›</a:t>
            </a:fld>
            <a:endParaRPr lang="en-IN"/>
          </a:p>
        </p:txBody>
      </p:sp>
    </p:spTree>
    <p:extLst>
      <p:ext uri="{BB962C8B-B14F-4D97-AF65-F5344CB8AC3E}">
        <p14:creationId xmlns:p14="http://schemas.microsoft.com/office/powerpoint/2010/main" val="1022020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94C6CF0-3F8B-402A-ACDB-906F448CCB7F}" type="datetimeFigureOut">
              <a:rPr lang="en-IN" smtClean="0"/>
              <a:t>13-01-2025</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AAD6250-D43B-4F3B-A315-97616B55F2B2}"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79929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29A08-61F7-0D0D-2691-9122CBE6944A}"/>
              </a:ext>
            </a:extLst>
          </p:cNvPr>
          <p:cNvSpPr>
            <a:spLocks noGrp="1"/>
          </p:cNvSpPr>
          <p:nvPr>
            <p:ph type="ctrTitle"/>
          </p:nvPr>
        </p:nvSpPr>
        <p:spPr/>
        <p:txBody>
          <a:bodyPr/>
          <a:lstStyle/>
          <a:p>
            <a:r>
              <a:rPr lang="en-IN" dirty="0"/>
              <a:t>Deepfake Detection Using Deep Neutral Networks</a:t>
            </a:r>
          </a:p>
        </p:txBody>
      </p:sp>
      <p:sp>
        <p:nvSpPr>
          <p:cNvPr id="3" name="Subtitle 2">
            <a:extLst>
              <a:ext uri="{FF2B5EF4-FFF2-40B4-BE49-F238E27FC236}">
                <a16:creationId xmlns:a16="http://schemas.microsoft.com/office/drawing/2014/main" id="{E4B412E8-B6E1-3450-F4E9-9A1D7823C38F}"/>
              </a:ext>
            </a:extLst>
          </p:cNvPr>
          <p:cNvSpPr>
            <a:spLocks noGrp="1"/>
          </p:cNvSpPr>
          <p:nvPr>
            <p:ph type="subTitle" idx="1"/>
          </p:nvPr>
        </p:nvSpPr>
        <p:spPr/>
        <p:txBody>
          <a:bodyPr/>
          <a:lstStyle/>
          <a:p>
            <a:r>
              <a:rPr lang="en-IN" dirty="0"/>
              <a:t>Runmay Shirsat - 60008240006</a:t>
            </a:r>
          </a:p>
        </p:txBody>
      </p:sp>
    </p:spTree>
    <p:extLst>
      <p:ext uri="{BB962C8B-B14F-4D97-AF65-F5344CB8AC3E}">
        <p14:creationId xmlns:p14="http://schemas.microsoft.com/office/powerpoint/2010/main" val="280098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D755-C252-3DE3-3E08-AEC2669B2146}"/>
              </a:ext>
            </a:extLst>
          </p:cNvPr>
          <p:cNvSpPr>
            <a:spLocks noGrp="1"/>
          </p:cNvSpPr>
          <p:nvPr>
            <p:ph type="title"/>
          </p:nvPr>
        </p:nvSpPr>
        <p:spPr/>
        <p:txBody>
          <a:bodyPr>
            <a:normAutofit/>
          </a:bodyPr>
          <a:lstStyle/>
          <a:p>
            <a:r>
              <a:rPr lang="en-US" dirty="0">
                <a:effectLst/>
                <a:latin typeface="Times New Roman" panose="02020603050405020304" pitchFamily="18" charset="0"/>
                <a:ea typeface="Batang" panose="02030600000101010101" pitchFamily="18" charset="-127"/>
              </a:rPr>
              <a:t>Architectural Design</a:t>
            </a:r>
            <a:endParaRPr lang="en-IN" dirty="0"/>
          </a:p>
        </p:txBody>
      </p:sp>
      <p:pic>
        <p:nvPicPr>
          <p:cNvPr id="4" name="Content Placeholder 3">
            <a:extLst>
              <a:ext uri="{FF2B5EF4-FFF2-40B4-BE49-F238E27FC236}">
                <a16:creationId xmlns:a16="http://schemas.microsoft.com/office/drawing/2014/main" id="{FEFC0976-78FE-6180-FBEB-95246286DB96}"/>
              </a:ext>
            </a:extLst>
          </p:cNvPr>
          <p:cNvPicPr>
            <a:picLocks noGrp="1" noChangeAspect="1"/>
          </p:cNvPicPr>
          <p:nvPr>
            <p:ph idx="1"/>
          </p:nvPr>
        </p:nvPicPr>
        <p:blipFill>
          <a:blip r:embed="rId2"/>
          <a:srcRect t="4150" b="2517"/>
          <a:stretch/>
        </p:blipFill>
        <p:spPr>
          <a:xfrm>
            <a:off x="4088422" y="1834075"/>
            <a:ext cx="3780693" cy="4480529"/>
          </a:xfrm>
          <a:prstGeom prst="rect">
            <a:avLst/>
          </a:prstGeom>
        </p:spPr>
      </p:pic>
    </p:spTree>
    <p:extLst>
      <p:ext uri="{BB962C8B-B14F-4D97-AF65-F5344CB8AC3E}">
        <p14:creationId xmlns:p14="http://schemas.microsoft.com/office/powerpoint/2010/main" val="2344749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8DD5F-0E74-FD74-FBEA-22502BEA9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146893-21BB-0C1C-E794-9F538BC192D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SET</a:t>
            </a:r>
          </a:p>
        </p:txBody>
      </p:sp>
      <p:sp>
        <p:nvSpPr>
          <p:cNvPr id="3" name="Content Placeholder 2">
            <a:extLst>
              <a:ext uri="{FF2B5EF4-FFF2-40B4-BE49-F238E27FC236}">
                <a16:creationId xmlns:a16="http://schemas.microsoft.com/office/drawing/2014/main" id="{02131B3F-AC96-3225-FB22-880FFC779EB0}"/>
              </a:ext>
            </a:extLst>
          </p:cNvPr>
          <p:cNvSpPr>
            <a:spLocks noGrp="1"/>
          </p:cNvSpPr>
          <p:nvPr>
            <p:ph idx="1"/>
          </p:nvPr>
        </p:nvSpPr>
        <p:spPr>
          <a:xfrm>
            <a:off x="1097280" y="1907659"/>
            <a:ext cx="7395194" cy="4023360"/>
          </a:xfrm>
        </p:spPr>
        <p:txBody>
          <a:bodyPr>
            <a:normAutofit/>
          </a:bodyPr>
          <a:lstStyle/>
          <a:p>
            <a:pPr marL="0" indent="0" algn="just">
              <a:buNone/>
            </a:pPr>
            <a:r>
              <a:rPr lang="en-IN" sz="1800" dirty="0">
                <a:latin typeface="Times New Roman" panose="02020603050405020304" pitchFamily="18" charset="0"/>
                <a:cs typeface="Times New Roman" panose="02020603050405020304" pitchFamily="18" charset="0"/>
              </a:rPr>
              <a:t>In this project, we utilize two prominent datasets for deepfake detection: </a:t>
            </a:r>
          </a:p>
          <a:p>
            <a:pPr algn="just"/>
            <a:r>
              <a:rPr lang="en-IN" sz="1800" b="1" dirty="0">
                <a:latin typeface="Times New Roman" panose="02020603050405020304" pitchFamily="18" charset="0"/>
                <a:cs typeface="Times New Roman" panose="02020603050405020304" pitchFamily="18" charset="0"/>
              </a:rPr>
              <a:t>1. Celeb-DF (Version 2)</a:t>
            </a:r>
          </a:p>
          <a:p>
            <a:pPr marL="0" indent="0" algn="just">
              <a:buNone/>
            </a:pPr>
            <a:r>
              <a:rPr lang="en-IN" sz="1400" dirty="0">
                <a:latin typeface="Times New Roman" panose="02020603050405020304" pitchFamily="18" charset="0"/>
                <a:cs typeface="Times New Roman" panose="02020603050405020304" pitchFamily="18" charset="0"/>
              </a:rPr>
              <a:t>Celeb-DF (v2) is a large-scale dataset designed to advance deepfake forensics research.</a:t>
            </a:r>
          </a:p>
          <a:p>
            <a:pPr marL="0" indent="0" algn="just">
              <a:buNone/>
            </a:pPr>
            <a:r>
              <a:rPr lang="en-IN" sz="1400" dirty="0">
                <a:latin typeface="Times New Roman" panose="02020603050405020304" pitchFamily="18" charset="0"/>
                <a:cs typeface="Times New Roman" panose="02020603050405020304" pitchFamily="18" charset="0"/>
              </a:rPr>
              <a:t>Content:</a:t>
            </a:r>
          </a:p>
          <a:p>
            <a:pPr marL="742950" lvl="1" indent="-285750" algn="just"/>
            <a:r>
              <a:rPr lang="en-IN" sz="1400" dirty="0">
                <a:latin typeface="Times New Roman" panose="02020603050405020304" pitchFamily="18" charset="0"/>
                <a:cs typeface="Times New Roman" panose="02020603050405020304" pitchFamily="18" charset="0"/>
              </a:rPr>
              <a:t>Original Videos: 590 high-quality videos featuring celebrities of diverse ages, ethnicities, and genders, sourced from YouTube.</a:t>
            </a:r>
          </a:p>
          <a:p>
            <a:pPr marL="742950" lvl="1" indent="-285750" algn="just"/>
            <a:r>
              <a:rPr lang="en-IN" sz="1400" dirty="0" err="1">
                <a:latin typeface="Times New Roman" panose="02020603050405020304" pitchFamily="18" charset="0"/>
                <a:cs typeface="Times New Roman" panose="02020603050405020304" pitchFamily="18" charset="0"/>
              </a:rPr>
              <a:t>DeepFake</a:t>
            </a:r>
            <a:r>
              <a:rPr lang="en-IN" sz="1400" dirty="0">
                <a:latin typeface="Times New Roman" panose="02020603050405020304" pitchFamily="18" charset="0"/>
                <a:cs typeface="Times New Roman" panose="02020603050405020304" pitchFamily="18" charset="0"/>
              </a:rPr>
              <a:t> Videos: 5,639 videos generated using advanced face-swapping techniques, closely resembling real-world deepfake content.</a:t>
            </a:r>
          </a:p>
          <a:p>
            <a:pPr marL="0" indent="0" algn="just">
              <a:buNone/>
            </a:pPr>
            <a:endParaRPr lang="en-IN" sz="1400" dirty="0">
              <a:latin typeface="Times New Roman" panose="02020603050405020304" pitchFamily="18" charset="0"/>
              <a:cs typeface="Times New Roman" panose="02020603050405020304" pitchFamily="18" charset="0"/>
            </a:endParaRPr>
          </a:p>
          <a:p>
            <a:pPr marL="0" indent="0" algn="just">
              <a:buNone/>
            </a:pPr>
            <a:r>
              <a:rPr lang="en-US" altLang="en-US" sz="1400" dirty="0">
                <a:latin typeface="Times New Roman" panose="02020603050405020304" pitchFamily="18" charset="0"/>
                <a:cs typeface="Times New Roman" panose="02020603050405020304" pitchFamily="18" charset="0"/>
              </a:rPr>
              <a:t>In the Celeb-DF dataset, 500 videos each from the original and deepfake categories were utilized for training, while 50 videos from each category were set aside for testing.</a:t>
            </a:r>
            <a:endParaRPr lang="en-IN" sz="1400" dirty="0">
              <a:latin typeface="Times New Roman" panose="02020603050405020304" pitchFamily="18" charset="0"/>
              <a:cs typeface="Times New Roman" panose="02020603050405020304" pitchFamily="18" charset="0"/>
            </a:endParaRPr>
          </a:p>
          <a:p>
            <a:pPr marL="457200" lvl="1" indent="0" algn="just">
              <a:buNone/>
            </a:pPr>
            <a:endParaRPr lang="en-IN"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A0ABF8B-D3BE-B9E9-22D6-BF748A77DE2A}"/>
              </a:ext>
            </a:extLst>
          </p:cNvPr>
          <p:cNvPicPr>
            <a:picLocks noChangeAspect="1"/>
          </p:cNvPicPr>
          <p:nvPr/>
        </p:nvPicPr>
        <p:blipFill>
          <a:blip r:embed="rId2"/>
          <a:stretch>
            <a:fillRect/>
          </a:stretch>
        </p:blipFill>
        <p:spPr>
          <a:xfrm>
            <a:off x="8898740" y="2153469"/>
            <a:ext cx="2921841" cy="1765870"/>
          </a:xfrm>
          <a:prstGeom prst="rect">
            <a:avLst/>
          </a:prstGeom>
        </p:spPr>
      </p:pic>
      <p:pic>
        <p:nvPicPr>
          <p:cNvPr id="9" name="Picture 8">
            <a:extLst>
              <a:ext uri="{FF2B5EF4-FFF2-40B4-BE49-F238E27FC236}">
                <a16:creationId xmlns:a16="http://schemas.microsoft.com/office/drawing/2014/main" id="{B560A98A-19E3-8FD0-7E82-751640732CC7}"/>
              </a:ext>
            </a:extLst>
          </p:cNvPr>
          <p:cNvPicPr>
            <a:picLocks noChangeAspect="1"/>
          </p:cNvPicPr>
          <p:nvPr/>
        </p:nvPicPr>
        <p:blipFill>
          <a:blip r:embed="rId3"/>
          <a:stretch>
            <a:fillRect/>
          </a:stretch>
        </p:blipFill>
        <p:spPr>
          <a:xfrm>
            <a:off x="8898740" y="4335449"/>
            <a:ext cx="3017169" cy="1775235"/>
          </a:xfrm>
          <a:prstGeom prst="rect">
            <a:avLst/>
          </a:prstGeom>
        </p:spPr>
      </p:pic>
      <p:sp>
        <p:nvSpPr>
          <p:cNvPr id="10" name="TextBox 9">
            <a:extLst>
              <a:ext uri="{FF2B5EF4-FFF2-40B4-BE49-F238E27FC236}">
                <a16:creationId xmlns:a16="http://schemas.microsoft.com/office/drawing/2014/main" id="{B312E3F5-046E-5BE6-D926-D329FC0CD472}"/>
              </a:ext>
            </a:extLst>
          </p:cNvPr>
          <p:cNvSpPr txBox="1"/>
          <p:nvPr/>
        </p:nvSpPr>
        <p:spPr>
          <a:xfrm>
            <a:off x="8898739" y="1737359"/>
            <a:ext cx="2921841"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Original</a:t>
            </a:r>
          </a:p>
        </p:txBody>
      </p:sp>
      <p:sp>
        <p:nvSpPr>
          <p:cNvPr id="12" name="TextBox 11">
            <a:extLst>
              <a:ext uri="{FF2B5EF4-FFF2-40B4-BE49-F238E27FC236}">
                <a16:creationId xmlns:a16="http://schemas.microsoft.com/office/drawing/2014/main" id="{801B1313-4AB6-29B4-5F32-9FECA19A7779}"/>
              </a:ext>
            </a:extLst>
          </p:cNvPr>
          <p:cNvSpPr txBox="1"/>
          <p:nvPr/>
        </p:nvSpPr>
        <p:spPr>
          <a:xfrm>
            <a:off x="8898740" y="3873783"/>
            <a:ext cx="2921840" cy="461665"/>
          </a:xfrm>
          <a:prstGeom prst="rect">
            <a:avLst/>
          </a:prstGeom>
          <a:noFill/>
        </p:spPr>
        <p:txBody>
          <a:bodyPr wrap="square">
            <a:spAutoFit/>
          </a:bodyPr>
          <a:lstStyle/>
          <a:p>
            <a:pPr algn="ctr"/>
            <a:r>
              <a:rPr lang="en-IN" sz="2400" b="1" dirty="0">
                <a:latin typeface="Times New Roman" panose="02020603050405020304" pitchFamily="18" charset="0"/>
                <a:cs typeface="Times New Roman" panose="02020603050405020304" pitchFamily="18" charset="0"/>
              </a:rPr>
              <a:t>Manipulated</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9680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F8C4F-56AE-7399-EE65-69BE611BC1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595D6-38B3-E38F-3439-9327EE6D2B6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SET</a:t>
            </a:r>
          </a:p>
        </p:txBody>
      </p:sp>
      <p:sp>
        <p:nvSpPr>
          <p:cNvPr id="3" name="Content Placeholder 2">
            <a:extLst>
              <a:ext uri="{FF2B5EF4-FFF2-40B4-BE49-F238E27FC236}">
                <a16:creationId xmlns:a16="http://schemas.microsoft.com/office/drawing/2014/main" id="{3FF99381-A5BE-B0D2-7394-FEC4C09BC7A0}"/>
              </a:ext>
            </a:extLst>
          </p:cNvPr>
          <p:cNvSpPr>
            <a:spLocks noGrp="1"/>
          </p:cNvSpPr>
          <p:nvPr>
            <p:ph idx="1"/>
          </p:nvPr>
        </p:nvSpPr>
        <p:spPr>
          <a:xfrm>
            <a:off x="1097280" y="1737360"/>
            <a:ext cx="5936566" cy="3987907"/>
          </a:xfrm>
        </p:spPr>
        <p:txBody>
          <a:bodyPr>
            <a:normAutofit/>
          </a:bodyPr>
          <a:lstStyle/>
          <a:p>
            <a:pPr algn="just"/>
            <a:endParaRPr lang="en-IN" b="1" dirty="0">
              <a:latin typeface="Times New Roman" panose="02020603050405020304" pitchFamily="18" charset="0"/>
              <a:cs typeface="Times New Roman" panose="02020603050405020304" pitchFamily="18" charset="0"/>
            </a:endParaRPr>
          </a:p>
          <a:p>
            <a:pPr algn="just"/>
            <a:r>
              <a:rPr lang="en-IN" b="1" dirty="0">
                <a:latin typeface="Times New Roman" panose="02020603050405020304" pitchFamily="18" charset="0"/>
                <a:cs typeface="Times New Roman" panose="02020603050405020304" pitchFamily="18" charset="0"/>
              </a:rPr>
              <a:t>2. </a:t>
            </a:r>
            <a:r>
              <a:rPr lang="en-IN" b="1" dirty="0" err="1">
                <a:latin typeface="Times New Roman" panose="02020603050405020304" pitchFamily="18" charset="0"/>
                <a:cs typeface="Times New Roman" panose="02020603050405020304" pitchFamily="18" charset="0"/>
              </a:rPr>
              <a:t>DeepFake</a:t>
            </a:r>
            <a:r>
              <a:rPr lang="en-IN" b="1" dirty="0">
                <a:latin typeface="Times New Roman" panose="02020603050405020304" pitchFamily="18" charset="0"/>
                <a:cs typeface="Times New Roman" panose="02020603050405020304" pitchFamily="18" charset="0"/>
              </a:rPr>
              <a:t> Detection Challenge (DFDC) </a:t>
            </a:r>
          </a:p>
          <a:p>
            <a:pPr algn="just"/>
            <a:endParaRPr lang="en-IN" b="1"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lang="en-US" altLang="en-US" sz="1400" dirty="0">
                <a:latin typeface="Times New Roman" panose="02020603050405020304" pitchFamily="18" charset="0"/>
                <a:cs typeface="Times New Roman" panose="02020603050405020304" pitchFamily="18" charset="0"/>
              </a:rPr>
              <a:t>The DFDC dataset is one of the largest publicly available collections for deepfake detection, developed to encourage the creation of robust detection methods.</a:t>
            </a:r>
          </a:p>
          <a:p>
            <a:pPr marL="0" marR="0" lvl="0" indent="0" algn="just" defTabSz="914400" rtl="0" eaLnBrk="0" fontAlgn="base" latinLnBrk="0" hangingPunct="0">
              <a:lnSpc>
                <a:spcPct val="100000"/>
              </a:lnSpc>
              <a:spcBef>
                <a:spcPct val="0"/>
              </a:spcBef>
              <a:spcAft>
                <a:spcPct val="0"/>
              </a:spcAft>
              <a:buClrTx/>
              <a:buSzTx/>
              <a:buNone/>
              <a:tabLst/>
            </a:pPr>
            <a:endParaRPr lang="en-US" altLang="en-US" sz="14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lang="en-US" altLang="en-US" sz="1400" dirty="0">
                <a:latin typeface="Times New Roman" panose="02020603050405020304" pitchFamily="18" charset="0"/>
                <a:cs typeface="Times New Roman" panose="02020603050405020304" pitchFamily="18" charset="0"/>
              </a:rPr>
              <a:t>Content:</a:t>
            </a:r>
          </a:p>
          <a:p>
            <a:pPr marL="292608" lvl="1" indent="0" algn="just" eaLnBrk="0" fontAlgn="base" hangingPunct="0">
              <a:lnSpc>
                <a:spcPct val="100000"/>
              </a:lnSpc>
              <a:spcBef>
                <a:spcPct val="0"/>
              </a:spcBef>
              <a:spcAft>
                <a:spcPct val="0"/>
              </a:spcAft>
              <a:buClrTx/>
              <a:buFontTx/>
              <a:buChar char="•"/>
            </a:pPr>
            <a:r>
              <a:rPr lang="en-US" altLang="en-US" sz="1400" dirty="0">
                <a:latin typeface="Times New Roman" panose="02020603050405020304" pitchFamily="18" charset="0"/>
                <a:cs typeface="Times New Roman" panose="02020603050405020304" pitchFamily="18" charset="0"/>
              </a:rPr>
              <a:t>Actors: Features videos from 3,426 paid actors, ensuring a wide range of appearances and behaviors.</a:t>
            </a:r>
          </a:p>
          <a:p>
            <a:pPr marL="292608" lvl="1" indent="0" algn="just" eaLnBrk="0" fontAlgn="base" hangingPunct="0">
              <a:lnSpc>
                <a:spcPct val="100000"/>
              </a:lnSpc>
              <a:spcBef>
                <a:spcPct val="0"/>
              </a:spcBef>
              <a:spcAft>
                <a:spcPct val="0"/>
              </a:spcAft>
              <a:buClrTx/>
              <a:buFontTx/>
              <a:buChar char="•"/>
            </a:pPr>
            <a:r>
              <a:rPr lang="en-US" altLang="en-US" sz="1400" dirty="0">
                <a:latin typeface="Times New Roman" panose="02020603050405020304" pitchFamily="18" charset="0"/>
                <a:cs typeface="Times New Roman" panose="02020603050405020304" pitchFamily="18" charset="0"/>
              </a:rPr>
              <a:t>Videos: Over 100,000 clips produced using various deepfake generation techniques, including GAN-based and non-learned methods.</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In the DFDC dataset, 300 videos each from the original and deepfake categories were utilized for training, while 60 videos from each category were set aside for testing.</a:t>
            </a:r>
            <a:endParaRPr lang="en-US" altLang="en-US" sz="14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lang="en-US" altLang="en-US" sz="1600" dirty="0">
              <a:latin typeface="Times New Roman" panose="02020603050405020304" pitchFamily="18" charset="0"/>
              <a:cs typeface="Times New Roman" panose="02020603050405020304" pitchFamily="18" charset="0"/>
            </a:endParaRPr>
          </a:p>
          <a:p>
            <a:pPr marL="292608" lvl="1" indent="0" algn="just" eaLnBrk="0" fontAlgn="base" hangingPunct="0">
              <a:lnSpc>
                <a:spcPct val="100000"/>
              </a:lnSpc>
              <a:spcBef>
                <a:spcPct val="0"/>
              </a:spcBef>
              <a:spcAft>
                <a:spcPct val="0"/>
              </a:spcAft>
              <a:buClrTx/>
              <a:buNone/>
            </a:pPr>
            <a:endParaRPr lang="en-US" altLang="en-US" sz="1400"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marL="457200" lvl="1" indent="0" algn="just">
              <a:buNone/>
            </a:pP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BA3003A-ED9B-E384-48C6-8607D3F6D6CD}"/>
              </a:ext>
            </a:extLst>
          </p:cNvPr>
          <p:cNvPicPr>
            <a:picLocks noChangeAspect="1"/>
          </p:cNvPicPr>
          <p:nvPr/>
        </p:nvPicPr>
        <p:blipFill>
          <a:blip r:embed="rId2"/>
          <a:stretch>
            <a:fillRect/>
          </a:stretch>
        </p:blipFill>
        <p:spPr>
          <a:xfrm>
            <a:off x="7244696" y="2767457"/>
            <a:ext cx="1991156" cy="2551360"/>
          </a:xfrm>
          <a:prstGeom prst="rect">
            <a:avLst/>
          </a:prstGeom>
        </p:spPr>
      </p:pic>
      <p:pic>
        <p:nvPicPr>
          <p:cNvPr id="8" name="Picture 7">
            <a:extLst>
              <a:ext uri="{FF2B5EF4-FFF2-40B4-BE49-F238E27FC236}">
                <a16:creationId xmlns:a16="http://schemas.microsoft.com/office/drawing/2014/main" id="{C5502B0E-FBCB-3225-A816-8C44BF8D613D}"/>
              </a:ext>
            </a:extLst>
          </p:cNvPr>
          <p:cNvPicPr>
            <a:picLocks noChangeAspect="1"/>
          </p:cNvPicPr>
          <p:nvPr/>
        </p:nvPicPr>
        <p:blipFill>
          <a:blip r:embed="rId3"/>
          <a:stretch>
            <a:fillRect/>
          </a:stretch>
        </p:blipFill>
        <p:spPr>
          <a:xfrm>
            <a:off x="9818990" y="2767457"/>
            <a:ext cx="1998566" cy="2551361"/>
          </a:xfrm>
          <a:prstGeom prst="rect">
            <a:avLst/>
          </a:prstGeom>
        </p:spPr>
      </p:pic>
      <p:sp>
        <p:nvSpPr>
          <p:cNvPr id="10" name="TextBox 9">
            <a:extLst>
              <a:ext uri="{FF2B5EF4-FFF2-40B4-BE49-F238E27FC236}">
                <a16:creationId xmlns:a16="http://schemas.microsoft.com/office/drawing/2014/main" id="{DCC4CB20-E46D-C04B-65E7-EDDE95496303}"/>
              </a:ext>
            </a:extLst>
          </p:cNvPr>
          <p:cNvSpPr txBox="1"/>
          <p:nvPr/>
        </p:nvSpPr>
        <p:spPr>
          <a:xfrm>
            <a:off x="7244696" y="2309677"/>
            <a:ext cx="1991156" cy="461665"/>
          </a:xfrm>
          <a:prstGeom prst="rect">
            <a:avLst/>
          </a:prstGeom>
          <a:noFill/>
        </p:spPr>
        <p:txBody>
          <a:bodyPr wrap="square">
            <a:spAutoFit/>
          </a:bodyPr>
          <a:lstStyle/>
          <a:p>
            <a:pPr algn="ctr"/>
            <a:r>
              <a:rPr lang="en-IN" sz="2400" b="1" dirty="0">
                <a:latin typeface="Times New Roman" panose="02020603050405020304" pitchFamily="18" charset="0"/>
                <a:cs typeface="Times New Roman" panose="02020603050405020304" pitchFamily="18" charset="0"/>
              </a:rPr>
              <a:t>Original</a:t>
            </a:r>
          </a:p>
        </p:txBody>
      </p:sp>
      <p:sp>
        <p:nvSpPr>
          <p:cNvPr id="12" name="TextBox 11">
            <a:extLst>
              <a:ext uri="{FF2B5EF4-FFF2-40B4-BE49-F238E27FC236}">
                <a16:creationId xmlns:a16="http://schemas.microsoft.com/office/drawing/2014/main" id="{3B47F1BC-740C-7595-62FE-0C1C853EFE52}"/>
              </a:ext>
            </a:extLst>
          </p:cNvPr>
          <p:cNvSpPr txBox="1"/>
          <p:nvPr/>
        </p:nvSpPr>
        <p:spPr>
          <a:xfrm>
            <a:off x="9711159" y="2318600"/>
            <a:ext cx="2106397" cy="461665"/>
          </a:xfrm>
          <a:prstGeom prst="rect">
            <a:avLst/>
          </a:prstGeom>
          <a:noFill/>
        </p:spPr>
        <p:txBody>
          <a:bodyPr wrap="square">
            <a:spAutoFit/>
          </a:bodyPr>
          <a:lstStyle/>
          <a:p>
            <a:pPr algn="ctr"/>
            <a:r>
              <a:rPr lang="en-IN" sz="2400" b="1" dirty="0">
                <a:latin typeface="Times New Roman" panose="02020603050405020304" pitchFamily="18" charset="0"/>
                <a:cs typeface="Times New Roman" panose="02020603050405020304" pitchFamily="18" charset="0"/>
              </a:rPr>
              <a:t>Manipulated</a:t>
            </a:r>
            <a:endParaRPr lang="en-IN" sz="2400" dirty="0"/>
          </a:p>
        </p:txBody>
      </p:sp>
    </p:spTree>
    <p:extLst>
      <p:ext uri="{BB962C8B-B14F-4D97-AF65-F5344CB8AC3E}">
        <p14:creationId xmlns:p14="http://schemas.microsoft.com/office/powerpoint/2010/main" val="1386798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E4DB6-723F-0A61-F225-4AEEA31D3E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0958F-45F5-6A41-316D-71AB5F93F72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PREPROCESSING </a:t>
            </a:r>
          </a:p>
        </p:txBody>
      </p:sp>
      <p:sp>
        <p:nvSpPr>
          <p:cNvPr id="3" name="Content Placeholder 2">
            <a:extLst>
              <a:ext uri="{FF2B5EF4-FFF2-40B4-BE49-F238E27FC236}">
                <a16:creationId xmlns:a16="http://schemas.microsoft.com/office/drawing/2014/main" id="{A0BA5B7F-7819-9A17-51A2-B754082C0774}"/>
              </a:ext>
            </a:extLst>
          </p:cNvPr>
          <p:cNvSpPr>
            <a:spLocks noGrp="1"/>
          </p:cNvSpPr>
          <p:nvPr>
            <p:ph idx="1"/>
          </p:nvPr>
        </p:nvSpPr>
        <p:spPr>
          <a:xfrm>
            <a:off x="1239520" y="1845734"/>
            <a:ext cx="9773920" cy="4023360"/>
          </a:xfrm>
        </p:spPr>
        <p:txBody>
          <a:bodyPr>
            <a:normAutofit/>
          </a:bodyPr>
          <a:lstStyle/>
          <a:p>
            <a:pPr marL="0" indent="0" algn="just" eaLnBrk="0" fontAlgn="base" hangingPunct="0">
              <a:lnSpc>
                <a:spcPct val="100000"/>
              </a:lnSpc>
              <a:spcBef>
                <a:spcPct val="0"/>
              </a:spcBef>
              <a:spcAft>
                <a:spcPct val="0"/>
              </a:spcAft>
              <a:buClrTx/>
              <a:buSzTx/>
              <a:buNone/>
            </a:pPr>
            <a:r>
              <a:rPr lang="en-US" altLang="en-US" sz="1900" dirty="0">
                <a:latin typeface="Times New Roman" panose="02020603050405020304" pitchFamily="18" charset="0"/>
                <a:cs typeface="Times New Roman" panose="02020603050405020304" pitchFamily="18" charset="0"/>
              </a:rPr>
              <a:t>1. Frame Extraction:</a:t>
            </a:r>
          </a:p>
          <a:p>
            <a:pPr marL="635508" lvl="1" indent="-342900" algn="just" eaLnBrk="0" fontAlgn="base" hangingPunct="0">
              <a:lnSpc>
                <a:spcPct val="100000"/>
              </a:lnSpc>
              <a:spcBef>
                <a:spcPct val="0"/>
              </a:spcBef>
              <a:spcAft>
                <a:spcPct val="0"/>
              </a:spcAft>
              <a:buClrTx/>
            </a:pPr>
            <a:r>
              <a:rPr lang="en-US" altLang="en-US" sz="1700" dirty="0">
                <a:latin typeface="Times New Roman" panose="02020603050405020304" pitchFamily="18" charset="0"/>
                <a:cs typeface="Times New Roman" panose="02020603050405020304" pitchFamily="18" charset="0"/>
              </a:rPr>
              <a:t>The video is split into frames at regular intervals </a:t>
            </a:r>
          </a:p>
          <a:p>
            <a:pPr marL="635508" lvl="1" indent="-342900" algn="just" eaLnBrk="0" fontAlgn="base" hangingPunct="0">
              <a:lnSpc>
                <a:spcPct val="100000"/>
              </a:lnSpc>
              <a:spcBef>
                <a:spcPct val="0"/>
              </a:spcBef>
              <a:spcAft>
                <a:spcPct val="0"/>
              </a:spcAft>
              <a:buClrTx/>
            </a:pPr>
            <a:r>
              <a:rPr lang="en-US" altLang="en-US" sz="1700" dirty="0">
                <a:latin typeface="Times New Roman" panose="02020603050405020304" pitchFamily="18" charset="0"/>
                <a:cs typeface="Times New Roman" panose="02020603050405020304" pitchFamily="18" charset="0"/>
              </a:rPr>
              <a:t>Each frame is converted from the default BGR format (used by OpenCV) to RGB for accurate color display.</a:t>
            </a:r>
          </a:p>
          <a:p>
            <a:pPr algn="just" eaLnBrk="0" fontAlgn="base" hangingPunct="0">
              <a:lnSpc>
                <a:spcPct val="100000"/>
              </a:lnSpc>
              <a:spcBef>
                <a:spcPct val="0"/>
              </a:spcBef>
              <a:spcAft>
                <a:spcPct val="0"/>
              </a:spcAft>
              <a:buClrTx/>
              <a:buSzTx/>
            </a:pPr>
            <a:endParaRPr lang="en-US" altLang="en-US" sz="1900" dirty="0">
              <a:latin typeface="Times New Roman" panose="02020603050405020304" pitchFamily="18" charset="0"/>
              <a:cs typeface="Times New Roman" panose="02020603050405020304" pitchFamily="18" charset="0"/>
            </a:endParaRPr>
          </a:p>
          <a:p>
            <a:pPr marL="0" indent="0" algn="just" eaLnBrk="0" fontAlgn="base" hangingPunct="0">
              <a:lnSpc>
                <a:spcPct val="100000"/>
              </a:lnSpc>
              <a:spcBef>
                <a:spcPct val="0"/>
              </a:spcBef>
              <a:spcAft>
                <a:spcPct val="0"/>
              </a:spcAft>
              <a:buClrTx/>
              <a:buSzTx/>
              <a:buNone/>
            </a:pPr>
            <a:r>
              <a:rPr lang="en-US" altLang="en-US" sz="1900" dirty="0">
                <a:latin typeface="Times New Roman" panose="02020603050405020304" pitchFamily="18" charset="0"/>
                <a:cs typeface="Times New Roman" panose="02020603050405020304" pitchFamily="18" charset="0"/>
              </a:rPr>
              <a:t>2. Face Detection:</a:t>
            </a:r>
          </a:p>
          <a:p>
            <a:pPr marL="635508" lvl="1" indent="-342900" algn="just" eaLnBrk="0" fontAlgn="base" hangingPunct="0">
              <a:lnSpc>
                <a:spcPct val="100000"/>
              </a:lnSpc>
              <a:spcBef>
                <a:spcPct val="0"/>
              </a:spcBef>
              <a:spcAft>
                <a:spcPct val="0"/>
              </a:spcAft>
              <a:buClrTx/>
            </a:pPr>
            <a:r>
              <a:rPr lang="en-US" altLang="en-US" sz="1700" dirty="0">
                <a:latin typeface="Times New Roman" panose="02020603050405020304" pitchFamily="18" charset="0"/>
                <a:cs typeface="Times New Roman" panose="02020603050405020304" pitchFamily="18" charset="0"/>
              </a:rPr>
              <a:t>A </a:t>
            </a:r>
            <a:r>
              <a:rPr lang="en-US" altLang="en-US" sz="1700" dirty="0" err="1">
                <a:latin typeface="Times New Roman" panose="02020603050405020304" pitchFamily="18" charset="0"/>
                <a:cs typeface="Times New Roman" panose="02020603050405020304" pitchFamily="18" charset="0"/>
              </a:rPr>
              <a:t>Haar</a:t>
            </a:r>
            <a:r>
              <a:rPr lang="en-US" altLang="en-US" sz="1700" dirty="0">
                <a:latin typeface="Times New Roman" panose="02020603050405020304" pitchFamily="18" charset="0"/>
                <a:cs typeface="Times New Roman" panose="02020603050405020304" pitchFamily="18" charset="0"/>
              </a:rPr>
              <a:t> cascade classifier is used to detect faces in each frame.</a:t>
            </a:r>
          </a:p>
          <a:p>
            <a:pPr marL="635508" lvl="1" indent="-342900" algn="just" eaLnBrk="0" fontAlgn="base" hangingPunct="0">
              <a:lnSpc>
                <a:spcPct val="100000"/>
              </a:lnSpc>
              <a:spcBef>
                <a:spcPct val="0"/>
              </a:spcBef>
              <a:spcAft>
                <a:spcPct val="0"/>
              </a:spcAft>
              <a:buClrTx/>
            </a:pPr>
            <a:r>
              <a:rPr lang="en-US" altLang="en-US" sz="1700" dirty="0">
                <a:latin typeface="Times New Roman" panose="02020603050405020304" pitchFamily="18" charset="0"/>
                <a:cs typeface="Times New Roman" panose="02020603050405020304" pitchFamily="18" charset="0"/>
              </a:rPr>
              <a:t>Detected faces are highlighted with rectangles on the original image.</a:t>
            </a:r>
          </a:p>
        </p:txBody>
      </p:sp>
      <p:pic>
        <p:nvPicPr>
          <p:cNvPr id="12" name="Picture 11">
            <a:extLst>
              <a:ext uri="{FF2B5EF4-FFF2-40B4-BE49-F238E27FC236}">
                <a16:creationId xmlns:a16="http://schemas.microsoft.com/office/drawing/2014/main" id="{250BEE58-AD7D-6C7F-4C43-2D08BF2C89E1}"/>
              </a:ext>
            </a:extLst>
          </p:cNvPr>
          <p:cNvPicPr>
            <a:picLocks noChangeAspect="1"/>
          </p:cNvPicPr>
          <p:nvPr/>
        </p:nvPicPr>
        <p:blipFill>
          <a:blip r:embed="rId2"/>
          <a:stretch>
            <a:fillRect/>
          </a:stretch>
        </p:blipFill>
        <p:spPr>
          <a:xfrm>
            <a:off x="1239520" y="4245189"/>
            <a:ext cx="3343742" cy="2000529"/>
          </a:xfrm>
          <a:prstGeom prst="rect">
            <a:avLst/>
          </a:prstGeom>
        </p:spPr>
      </p:pic>
      <p:pic>
        <p:nvPicPr>
          <p:cNvPr id="13" name="Picture 12">
            <a:extLst>
              <a:ext uri="{FF2B5EF4-FFF2-40B4-BE49-F238E27FC236}">
                <a16:creationId xmlns:a16="http://schemas.microsoft.com/office/drawing/2014/main" id="{D31294D1-7FE4-A401-E1DA-4D80A7B2EC1A}"/>
              </a:ext>
            </a:extLst>
          </p:cNvPr>
          <p:cNvPicPr>
            <a:picLocks noChangeAspect="1"/>
          </p:cNvPicPr>
          <p:nvPr/>
        </p:nvPicPr>
        <p:blipFill>
          <a:blip r:embed="rId3"/>
          <a:stretch>
            <a:fillRect/>
          </a:stretch>
        </p:blipFill>
        <p:spPr>
          <a:xfrm>
            <a:off x="7001730" y="4283293"/>
            <a:ext cx="3248478" cy="1924319"/>
          </a:xfrm>
          <a:prstGeom prst="rect">
            <a:avLst/>
          </a:prstGeom>
        </p:spPr>
      </p:pic>
    </p:spTree>
    <p:extLst>
      <p:ext uri="{BB962C8B-B14F-4D97-AF65-F5344CB8AC3E}">
        <p14:creationId xmlns:p14="http://schemas.microsoft.com/office/powerpoint/2010/main" val="385887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B5D1A-C20E-7BED-A60F-A59769C0FE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439F2-0B0A-D359-BE5B-274BE489CA11}"/>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PREPROCESSING </a:t>
            </a:r>
          </a:p>
        </p:txBody>
      </p:sp>
      <p:sp>
        <p:nvSpPr>
          <p:cNvPr id="3" name="Content Placeholder 2">
            <a:extLst>
              <a:ext uri="{FF2B5EF4-FFF2-40B4-BE49-F238E27FC236}">
                <a16:creationId xmlns:a16="http://schemas.microsoft.com/office/drawing/2014/main" id="{7090167C-3A8D-039E-1C53-0E92DF49930F}"/>
              </a:ext>
            </a:extLst>
          </p:cNvPr>
          <p:cNvSpPr>
            <a:spLocks noGrp="1"/>
          </p:cNvSpPr>
          <p:nvPr>
            <p:ph idx="1"/>
          </p:nvPr>
        </p:nvSpPr>
        <p:spPr>
          <a:xfrm>
            <a:off x="1239520" y="1845734"/>
            <a:ext cx="9773920" cy="4023360"/>
          </a:xfrm>
        </p:spPr>
        <p:txBody>
          <a:bodyPr>
            <a:normAutofit/>
          </a:bodyPr>
          <a:lstStyle/>
          <a:p>
            <a:pPr algn="just"/>
            <a:endParaRPr lang="en-US" altLang="en-US" sz="1600" dirty="0">
              <a:latin typeface="Times New Roman" panose="02020603050405020304" pitchFamily="18" charset="0"/>
              <a:cs typeface="Times New Roman" panose="02020603050405020304" pitchFamily="18" charset="0"/>
            </a:endParaRPr>
          </a:p>
          <a:p>
            <a:pPr marL="292608" lvl="1" indent="0" algn="just" eaLnBrk="0" fontAlgn="base" hangingPunct="0">
              <a:lnSpc>
                <a:spcPct val="100000"/>
              </a:lnSpc>
              <a:spcBef>
                <a:spcPct val="0"/>
              </a:spcBef>
              <a:spcAft>
                <a:spcPct val="0"/>
              </a:spcAft>
              <a:buClrTx/>
              <a:buNone/>
            </a:pPr>
            <a:endParaRPr lang="en-US" altLang="en-US" sz="1400"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a:p>
            <a:pPr marL="457200" lvl="1" indent="0" algn="just">
              <a:buNone/>
            </a:pP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AAF1DAD2-28A0-5B7B-BA8D-E8E01CF39CFD}"/>
              </a:ext>
            </a:extLst>
          </p:cNvPr>
          <p:cNvPicPr>
            <a:picLocks noChangeAspect="1"/>
          </p:cNvPicPr>
          <p:nvPr/>
        </p:nvPicPr>
        <p:blipFill>
          <a:blip r:embed="rId2"/>
          <a:stretch>
            <a:fillRect/>
          </a:stretch>
        </p:blipFill>
        <p:spPr>
          <a:xfrm>
            <a:off x="8517074" y="2184895"/>
            <a:ext cx="2730305" cy="2761869"/>
          </a:xfrm>
          <a:prstGeom prst="rect">
            <a:avLst/>
          </a:prstGeom>
        </p:spPr>
      </p:pic>
      <p:sp>
        <p:nvSpPr>
          <p:cNvPr id="6" name="TextBox 5">
            <a:extLst>
              <a:ext uri="{FF2B5EF4-FFF2-40B4-BE49-F238E27FC236}">
                <a16:creationId xmlns:a16="http://schemas.microsoft.com/office/drawing/2014/main" id="{9DA5D005-5729-762E-BB3A-97CD636DBDFD}"/>
              </a:ext>
            </a:extLst>
          </p:cNvPr>
          <p:cNvSpPr txBox="1"/>
          <p:nvPr/>
        </p:nvSpPr>
        <p:spPr>
          <a:xfrm>
            <a:off x="944621" y="1807443"/>
            <a:ext cx="6094070" cy="341632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tabLst/>
            </a:pPr>
            <a:r>
              <a:rPr lang="en-US" altLang="en-US" sz="1800" dirty="0">
                <a:latin typeface="Times New Roman" panose="02020603050405020304" pitchFamily="18" charset="0"/>
                <a:cs typeface="Times New Roman" panose="02020603050405020304" pitchFamily="18" charset="0"/>
              </a:rPr>
              <a:t>3. Face Cropping:</a:t>
            </a:r>
          </a:p>
          <a:p>
            <a:pPr lvl="1" algn="just"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The regions corresponding to detected faces are cropped from the original frame, isolating the face areas.</a:t>
            </a:r>
          </a:p>
          <a:p>
            <a:pPr lvl="1" algn="just"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lang="en-US" altLang="en-US" sz="1800" dirty="0">
                <a:latin typeface="Times New Roman" panose="02020603050405020304" pitchFamily="18" charset="0"/>
                <a:cs typeface="Times New Roman" panose="02020603050405020304" pitchFamily="18" charset="0"/>
              </a:rPr>
              <a:t>4. Resizing Faces:</a:t>
            </a:r>
          </a:p>
          <a:p>
            <a:pPr lvl="1" algn="just"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Each cropped face is resized to a consistent size (e.g., 224x224 pixels) to standardize the input for further processing or model use.</a:t>
            </a:r>
          </a:p>
          <a:p>
            <a:pPr lvl="1" algn="just" defTabSz="914400" eaLnBrk="0" fontAlgn="base" hangingPunct="0">
              <a:spcBef>
                <a:spcPct val="0"/>
              </a:spcBef>
              <a:spcAft>
                <a:spcPct val="0"/>
              </a:spcAft>
              <a:buFontTx/>
              <a:buChar char="•"/>
            </a:pPr>
            <a:endParaRPr lang="en-US" alt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lang="en-US" altLang="en-US" sz="1800" dirty="0">
                <a:latin typeface="Times New Roman" panose="02020603050405020304" pitchFamily="18" charset="0"/>
                <a:cs typeface="Times New Roman" panose="02020603050405020304" pitchFamily="18" charset="0"/>
              </a:rPr>
              <a:t>5. Saving the Image:</a:t>
            </a:r>
          </a:p>
          <a:p>
            <a:pPr lvl="1" algn="just" defTabSz="914400" eaLnBrk="0" fontAlgn="base" hangingPunct="0">
              <a:spcBef>
                <a:spcPct val="0"/>
              </a:spcBef>
              <a:spcAft>
                <a:spcPct val="0"/>
              </a:spcAft>
              <a:buFontTx/>
              <a:buChar char="•"/>
            </a:pPr>
            <a:r>
              <a:rPr lang="en-US" altLang="en-US" dirty="0">
                <a:latin typeface="Times New Roman" panose="02020603050405020304" pitchFamily="18" charset="0"/>
                <a:cs typeface="Times New Roman" panose="02020603050405020304" pitchFamily="18" charset="0"/>
              </a:rPr>
              <a:t>Each processed image is saved as an individual file for analysis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4337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96B3-7CE0-291C-FBC6-D7B2204399D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Implemented Model</a:t>
            </a:r>
          </a:p>
        </p:txBody>
      </p:sp>
      <p:pic>
        <p:nvPicPr>
          <p:cNvPr id="5" name="Content Placeholder 4">
            <a:extLst>
              <a:ext uri="{FF2B5EF4-FFF2-40B4-BE49-F238E27FC236}">
                <a16:creationId xmlns:a16="http://schemas.microsoft.com/office/drawing/2014/main" id="{A97F324D-9970-202A-7176-FE87E50BE1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801" y="3008726"/>
            <a:ext cx="7254557" cy="1758163"/>
          </a:xfrm>
        </p:spPr>
      </p:pic>
      <p:sp>
        <p:nvSpPr>
          <p:cNvPr id="6" name="TextBox 5">
            <a:extLst>
              <a:ext uri="{FF2B5EF4-FFF2-40B4-BE49-F238E27FC236}">
                <a16:creationId xmlns:a16="http://schemas.microsoft.com/office/drawing/2014/main" id="{DA2C0E56-7CA2-456D-9FC7-F686C772322E}"/>
              </a:ext>
            </a:extLst>
          </p:cNvPr>
          <p:cNvSpPr txBox="1"/>
          <p:nvPr/>
        </p:nvSpPr>
        <p:spPr>
          <a:xfrm>
            <a:off x="1209040" y="1864906"/>
            <a:ext cx="2987040" cy="646331"/>
          </a:xfrm>
          <a:prstGeom prst="rect">
            <a:avLst/>
          </a:prstGeom>
          <a:noFill/>
        </p:spPr>
        <p:txBody>
          <a:bodyPr wrap="square" rtlCol="0">
            <a:spAutoFit/>
          </a:bodyPr>
          <a:lstStyle/>
          <a:p>
            <a:pPr marL="285750" indent="-285750">
              <a:buFont typeface="Arial" panose="020B0604020202020204" pitchFamily="34" charset="0"/>
              <a:buChar char="•"/>
            </a:pPr>
            <a:r>
              <a:rPr lang="en-IN" b="0" i="0" dirty="0">
                <a:solidFill>
                  <a:srgbClr val="111111"/>
                </a:solidFill>
                <a:effectLst/>
                <a:latin typeface="Roboto" panose="02000000000000000000" pitchFamily="2" charset="0"/>
              </a:rPr>
              <a:t>EfficientNet‐b0 + GRU</a:t>
            </a:r>
          </a:p>
          <a:p>
            <a:endParaRPr lang="en-IN" dirty="0"/>
          </a:p>
        </p:txBody>
      </p:sp>
      <p:sp>
        <p:nvSpPr>
          <p:cNvPr id="7" name="TextBox 6">
            <a:extLst>
              <a:ext uri="{FF2B5EF4-FFF2-40B4-BE49-F238E27FC236}">
                <a16:creationId xmlns:a16="http://schemas.microsoft.com/office/drawing/2014/main" id="{7933AB05-A123-10BE-5AA5-3784A0531A27}"/>
              </a:ext>
            </a:extLst>
          </p:cNvPr>
          <p:cNvSpPr txBox="1"/>
          <p:nvPr/>
        </p:nvSpPr>
        <p:spPr>
          <a:xfrm>
            <a:off x="8412480" y="2595145"/>
            <a:ext cx="2499360" cy="258532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model combines EfficientNet-B0 for feature extraction and a GRU (Gated Recurrent Unit) layer for sequence processing, followed by a fully connected layer for binary classification (Real or Fake).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6145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43387-3C3D-3ABA-C89C-3F8B3E9AE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0D82BD-9BA8-82B7-4781-FA9F96916F7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Implemented Model</a:t>
            </a:r>
          </a:p>
        </p:txBody>
      </p:sp>
      <p:sp>
        <p:nvSpPr>
          <p:cNvPr id="4" name="Content Placeholder 3">
            <a:extLst>
              <a:ext uri="{FF2B5EF4-FFF2-40B4-BE49-F238E27FC236}">
                <a16:creationId xmlns:a16="http://schemas.microsoft.com/office/drawing/2014/main" id="{A2880290-D921-C4B8-BA93-11C584B7ACDE}"/>
              </a:ext>
            </a:extLst>
          </p:cNvPr>
          <p:cNvSpPr>
            <a:spLocks noGrp="1"/>
          </p:cNvSpPr>
          <p:nvPr>
            <p:ph idx="1"/>
          </p:nvPr>
        </p:nvSpPr>
        <p:spPr>
          <a:xfrm>
            <a:off x="1097280" y="1910080"/>
            <a:ext cx="6431280" cy="3769360"/>
          </a:xfrm>
        </p:spPr>
        <p:txBody>
          <a:bodyPr>
            <a:noAutofit/>
          </a:bodyPr>
          <a:lstStyle/>
          <a:p>
            <a:r>
              <a:rPr lang="en-IN" sz="1800" b="1" dirty="0">
                <a:latin typeface="Times New Roman" panose="02020603050405020304" pitchFamily="18" charset="0"/>
                <a:cs typeface="Times New Roman" panose="02020603050405020304" pitchFamily="18" charset="0"/>
              </a:rPr>
              <a:t>Hyperparameters</a:t>
            </a:r>
            <a:endParaRPr lang="en-IN" sz="1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400" dirty="0" err="1">
                <a:latin typeface="Times New Roman" panose="02020603050405020304" pitchFamily="18" charset="0"/>
                <a:cs typeface="Times New Roman" panose="02020603050405020304" pitchFamily="18" charset="0"/>
              </a:rPr>
              <a:t>EfficientNet</a:t>
            </a:r>
            <a:r>
              <a:rPr lang="en-IN" sz="14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Pre-trained Backbone: EfficientNet-B0 (trained on ImageNet).</a:t>
            </a:r>
          </a:p>
          <a:p>
            <a:pPr marL="742950" lvl="1"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Feature Dimension: The output from the </a:t>
            </a:r>
            <a:r>
              <a:rPr lang="en-IN" sz="1400" dirty="0" err="1">
                <a:latin typeface="Times New Roman" panose="02020603050405020304" pitchFamily="18" charset="0"/>
                <a:cs typeface="Times New Roman" panose="02020603050405020304" pitchFamily="18" charset="0"/>
              </a:rPr>
              <a:t>EfficientNet</a:t>
            </a:r>
            <a:r>
              <a:rPr lang="en-IN" sz="1400" dirty="0">
                <a:latin typeface="Times New Roman" panose="02020603050405020304" pitchFamily="18" charset="0"/>
                <a:cs typeface="Times New Roman" panose="02020603050405020304" pitchFamily="18" charset="0"/>
              </a:rPr>
              <a:t> feature extractor is reduced using Global Average Pooling (GAP).</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GRU:</a:t>
            </a:r>
          </a:p>
          <a:p>
            <a:pPr marL="742950" lvl="1"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Hidden Units: 128.</a:t>
            </a:r>
          </a:p>
          <a:p>
            <a:pPr marL="742950" lvl="1"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Layers: 2.</a:t>
            </a:r>
          </a:p>
          <a:p>
            <a:pPr marL="742950" lvl="1"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Bidirectional: Enabled to improve temporal understanding.</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Fully Connected Layer:</a:t>
            </a:r>
          </a:p>
          <a:p>
            <a:pPr marL="742950" lvl="1"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Input Size: 256 (concatenated output of bidirectional GRU).</a:t>
            </a:r>
          </a:p>
          <a:p>
            <a:pPr marL="742950" lvl="1" indent="-2857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Output Size: 2 (binary classification for Real or Fake).</a:t>
            </a:r>
          </a:p>
          <a:p>
            <a:endParaRPr lang="en-IN" sz="1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962DA33-38A5-E843-DA90-BFB376600AB8}"/>
              </a:ext>
            </a:extLst>
          </p:cNvPr>
          <p:cNvSpPr txBox="1"/>
          <p:nvPr/>
        </p:nvSpPr>
        <p:spPr>
          <a:xfrm>
            <a:off x="7528560" y="2245360"/>
            <a:ext cx="3566160" cy="1815882"/>
          </a:xfrm>
          <a:prstGeom prst="rect">
            <a:avLst/>
          </a:prstGeom>
          <a:noFill/>
        </p:spPr>
        <p:txBody>
          <a:bodyPr wrap="square" rtlCol="0">
            <a:spAutoFit/>
          </a:bodyPr>
          <a:lstStyle/>
          <a:p>
            <a:pPr algn="just">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Sequence Length: 10 frames per video.</a:t>
            </a:r>
          </a:p>
          <a:p>
            <a:pPr algn="just">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Batch Size: 8.</a:t>
            </a:r>
          </a:p>
          <a:p>
            <a:pPr algn="just">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Optimizer: Adam with default settings.</a:t>
            </a:r>
          </a:p>
          <a:p>
            <a:pPr algn="just">
              <a:buFont typeface="Arial" panose="020B0604020202020204" pitchFamily="34" charset="0"/>
              <a:buChar char="•"/>
            </a:pPr>
            <a:endParaRPr lang="en-IN" sz="1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Loss Function: Cross-Entropy Loss.</a:t>
            </a:r>
          </a:p>
          <a:p>
            <a:pPr algn="just"/>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9620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66B6-9384-CA14-1C29-18BABE6B6BB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Model Performance on the Dataset</a:t>
            </a:r>
          </a:p>
        </p:txBody>
      </p:sp>
      <p:pic>
        <p:nvPicPr>
          <p:cNvPr id="5" name="Content Placeholder 4">
            <a:extLst>
              <a:ext uri="{FF2B5EF4-FFF2-40B4-BE49-F238E27FC236}">
                <a16:creationId xmlns:a16="http://schemas.microsoft.com/office/drawing/2014/main" id="{E3F4A5B1-5970-99C5-3D41-CEFA1DE853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9813" y="2550160"/>
            <a:ext cx="4534483" cy="3733800"/>
          </a:xfrm>
        </p:spPr>
      </p:pic>
      <p:pic>
        <p:nvPicPr>
          <p:cNvPr id="7" name="Picture 6">
            <a:extLst>
              <a:ext uri="{FF2B5EF4-FFF2-40B4-BE49-F238E27FC236}">
                <a16:creationId xmlns:a16="http://schemas.microsoft.com/office/drawing/2014/main" id="{814FBF34-01AB-CE88-29F0-ED1A7D924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424" y="4084320"/>
            <a:ext cx="3798763" cy="1538605"/>
          </a:xfrm>
          <a:prstGeom prst="rect">
            <a:avLst/>
          </a:prstGeom>
        </p:spPr>
      </p:pic>
      <p:sp>
        <p:nvSpPr>
          <p:cNvPr id="8" name="TextBox 7">
            <a:extLst>
              <a:ext uri="{FF2B5EF4-FFF2-40B4-BE49-F238E27FC236}">
                <a16:creationId xmlns:a16="http://schemas.microsoft.com/office/drawing/2014/main" id="{059DE0DD-36A0-C94C-6BCA-9E21795E5C09}"/>
              </a:ext>
            </a:extLst>
          </p:cNvPr>
          <p:cNvSpPr txBox="1"/>
          <p:nvPr/>
        </p:nvSpPr>
        <p:spPr>
          <a:xfrm>
            <a:off x="1544320" y="1959094"/>
            <a:ext cx="1879600" cy="39802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1. Celeb DF</a:t>
            </a:r>
          </a:p>
        </p:txBody>
      </p:sp>
      <p:pic>
        <p:nvPicPr>
          <p:cNvPr id="10" name="Picture 9">
            <a:extLst>
              <a:ext uri="{FF2B5EF4-FFF2-40B4-BE49-F238E27FC236}">
                <a16:creationId xmlns:a16="http://schemas.microsoft.com/office/drawing/2014/main" id="{5DBA250A-D86C-5657-3ED0-E47612E76BC9}"/>
              </a:ext>
            </a:extLst>
          </p:cNvPr>
          <p:cNvPicPr>
            <a:picLocks noChangeAspect="1"/>
          </p:cNvPicPr>
          <p:nvPr/>
        </p:nvPicPr>
        <p:blipFill>
          <a:blip r:embed="rId4"/>
          <a:stretch>
            <a:fillRect/>
          </a:stretch>
        </p:blipFill>
        <p:spPr>
          <a:xfrm>
            <a:off x="7083424" y="2610760"/>
            <a:ext cx="3467584" cy="600159"/>
          </a:xfrm>
          <a:prstGeom prst="rect">
            <a:avLst/>
          </a:prstGeom>
        </p:spPr>
      </p:pic>
    </p:spTree>
    <p:extLst>
      <p:ext uri="{BB962C8B-B14F-4D97-AF65-F5344CB8AC3E}">
        <p14:creationId xmlns:p14="http://schemas.microsoft.com/office/powerpoint/2010/main" val="728427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7426-233E-B652-B51E-B7A1A0DE1F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0AECE-05F1-B7E2-02CF-4BBCC98728E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Model Performance on the Dataset</a:t>
            </a:r>
          </a:p>
        </p:txBody>
      </p:sp>
      <p:sp>
        <p:nvSpPr>
          <p:cNvPr id="8" name="TextBox 7">
            <a:extLst>
              <a:ext uri="{FF2B5EF4-FFF2-40B4-BE49-F238E27FC236}">
                <a16:creationId xmlns:a16="http://schemas.microsoft.com/office/drawing/2014/main" id="{CF66C612-347A-E9D3-EBA5-BAE67A6C0BC8}"/>
              </a:ext>
            </a:extLst>
          </p:cNvPr>
          <p:cNvSpPr txBox="1"/>
          <p:nvPr/>
        </p:nvSpPr>
        <p:spPr>
          <a:xfrm>
            <a:off x="1097280" y="1747138"/>
            <a:ext cx="1879600" cy="39802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1. Celeb DF</a:t>
            </a:r>
          </a:p>
        </p:txBody>
      </p:sp>
      <p:pic>
        <p:nvPicPr>
          <p:cNvPr id="9" name="Picture 8">
            <a:extLst>
              <a:ext uri="{FF2B5EF4-FFF2-40B4-BE49-F238E27FC236}">
                <a16:creationId xmlns:a16="http://schemas.microsoft.com/office/drawing/2014/main" id="{3B0E0A02-D320-12F8-5F1A-58404A293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372" y="1924424"/>
            <a:ext cx="4053841" cy="3010527"/>
          </a:xfrm>
          <a:prstGeom prst="rect">
            <a:avLst/>
          </a:prstGeom>
        </p:spPr>
      </p:pic>
      <p:pic>
        <p:nvPicPr>
          <p:cNvPr id="11" name="Picture 10">
            <a:extLst>
              <a:ext uri="{FF2B5EF4-FFF2-40B4-BE49-F238E27FC236}">
                <a16:creationId xmlns:a16="http://schemas.microsoft.com/office/drawing/2014/main" id="{0E7DA39C-1BB0-39C7-BB78-89AD72C16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960" y="2136564"/>
            <a:ext cx="4053840" cy="2984077"/>
          </a:xfrm>
          <a:prstGeom prst="rect">
            <a:avLst/>
          </a:prstGeom>
        </p:spPr>
      </p:pic>
      <p:sp>
        <p:nvSpPr>
          <p:cNvPr id="3" name="Rectangle 1">
            <a:extLst>
              <a:ext uri="{FF2B5EF4-FFF2-40B4-BE49-F238E27FC236}">
                <a16:creationId xmlns:a16="http://schemas.microsoft.com/office/drawing/2014/main" id="{A6A447F8-7B6E-2A01-FAC9-1B8BA9604CD4}"/>
              </a:ext>
            </a:extLst>
          </p:cNvPr>
          <p:cNvSpPr>
            <a:spLocks noChangeArrowheads="1"/>
          </p:cNvSpPr>
          <p:nvPr/>
        </p:nvSpPr>
        <p:spPr bwMode="auto">
          <a:xfrm>
            <a:off x="6515100" y="5071721"/>
            <a:ext cx="533944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sz="1400" dirty="0">
                <a:latin typeface="Times New Roman" panose="02020603050405020304" pitchFamily="18" charset="0"/>
                <a:cs typeface="Times New Roman" panose="02020603050405020304" pitchFamily="18" charset="0"/>
              </a:rPr>
              <a:t>Both training and validation accuracy increase steadily and remain close together, suggesting good generalization with minimal overfitting.</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00D5587-E7D1-B0B8-9862-2792E7B0671A}"/>
              </a:ext>
            </a:extLst>
          </p:cNvPr>
          <p:cNvSpPr txBox="1"/>
          <p:nvPr/>
        </p:nvSpPr>
        <p:spPr>
          <a:xfrm>
            <a:off x="714376" y="5334155"/>
            <a:ext cx="5196567" cy="523220"/>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Training and validation loss curves show a good balance with the validation loss stabilizing, suggesting minimal overfitting.</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124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0C711-B78D-6230-2BA8-6BFC9DE75F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ABA8C-12BE-BF34-BFEC-FF88BB97091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Model Performance on the Dataset</a:t>
            </a:r>
          </a:p>
        </p:txBody>
      </p:sp>
      <p:sp>
        <p:nvSpPr>
          <p:cNvPr id="8" name="TextBox 7">
            <a:extLst>
              <a:ext uri="{FF2B5EF4-FFF2-40B4-BE49-F238E27FC236}">
                <a16:creationId xmlns:a16="http://schemas.microsoft.com/office/drawing/2014/main" id="{D524C09C-A778-814B-76FE-EB45F35732F6}"/>
              </a:ext>
            </a:extLst>
          </p:cNvPr>
          <p:cNvSpPr txBox="1"/>
          <p:nvPr/>
        </p:nvSpPr>
        <p:spPr>
          <a:xfrm>
            <a:off x="1544320" y="1959094"/>
            <a:ext cx="1879600" cy="39802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2. DFDC</a:t>
            </a:r>
          </a:p>
        </p:txBody>
      </p:sp>
      <p:pic>
        <p:nvPicPr>
          <p:cNvPr id="9" name="Picture 8">
            <a:extLst>
              <a:ext uri="{FF2B5EF4-FFF2-40B4-BE49-F238E27FC236}">
                <a16:creationId xmlns:a16="http://schemas.microsoft.com/office/drawing/2014/main" id="{92B99783-FBB0-3E76-D11A-0C675CB99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50" y="2578854"/>
            <a:ext cx="4933950" cy="3638550"/>
          </a:xfrm>
          <a:prstGeom prst="rect">
            <a:avLst/>
          </a:prstGeom>
        </p:spPr>
      </p:pic>
      <p:pic>
        <p:nvPicPr>
          <p:cNvPr id="11" name="Picture 10">
            <a:extLst>
              <a:ext uri="{FF2B5EF4-FFF2-40B4-BE49-F238E27FC236}">
                <a16:creationId xmlns:a16="http://schemas.microsoft.com/office/drawing/2014/main" id="{29576BC6-019E-AD07-C74B-BFE494A58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450" y="4265414"/>
            <a:ext cx="3314700" cy="1371600"/>
          </a:xfrm>
          <a:prstGeom prst="rect">
            <a:avLst/>
          </a:prstGeom>
        </p:spPr>
      </p:pic>
      <p:pic>
        <p:nvPicPr>
          <p:cNvPr id="13" name="Picture 12">
            <a:extLst>
              <a:ext uri="{FF2B5EF4-FFF2-40B4-BE49-F238E27FC236}">
                <a16:creationId xmlns:a16="http://schemas.microsoft.com/office/drawing/2014/main" id="{5C5F7F94-1E0C-6968-5C0D-EE85D72AA067}"/>
              </a:ext>
            </a:extLst>
          </p:cNvPr>
          <p:cNvPicPr>
            <a:picLocks noChangeAspect="1"/>
          </p:cNvPicPr>
          <p:nvPr/>
        </p:nvPicPr>
        <p:blipFill>
          <a:blip r:embed="rId4"/>
          <a:stretch>
            <a:fillRect/>
          </a:stretch>
        </p:blipFill>
        <p:spPr>
          <a:xfrm>
            <a:off x="7283450" y="2578854"/>
            <a:ext cx="3467584" cy="600159"/>
          </a:xfrm>
          <a:prstGeom prst="rect">
            <a:avLst/>
          </a:prstGeom>
        </p:spPr>
      </p:pic>
    </p:spTree>
    <p:extLst>
      <p:ext uri="{BB962C8B-B14F-4D97-AF65-F5344CB8AC3E}">
        <p14:creationId xmlns:p14="http://schemas.microsoft.com/office/powerpoint/2010/main" val="2278090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43087-EA2F-08F6-D1A4-D716E32F1E7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Content</a:t>
            </a:r>
          </a:p>
        </p:txBody>
      </p:sp>
      <p:sp>
        <p:nvSpPr>
          <p:cNvPr id="4" name="Rectangle 1">
            <a:extLst>
              <a:ext uri="{FF2B5EF4-FFF2-40B4-BE49-F238E27FC236}">
                <a16:creationId xmlns:a16="http://schemas.microsoft.com/office/drawing/2014/main" id="{43FBA7A9-D58E-C0BC-7E6A-525AD1EE96AB}"/>
              </a:ext>
            </a:extLst>
          </p:cNvPr>
          <p:cNvSpPr>
            <a:spLocks noGrp="1" noChangeArrowheads="1"/>
          </p:cNvSpPr>
          <p:nvPr>
            <p:ph idx="1"/>
          </p:nvPr>
        </p:nvSpPr>
        <p:spPr bwMode="auto">
          <a:xfrm>
            <a:off x="1097280" y="1737360"/>
            <a:ext cx="10373868" cy="402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Introduction</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Literature Review</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Problem Statement</a:t>
            </a:r>
          </a:p>
          <a:p>
            <a:pPr algn="just">
              <a:buFont typeface="Arial" panose="020B0604020202020204" pitchFamily="34" charset="0"/>
              <a:buChar char="•"/>
            </a:pPr>
            <a:r>
              <a:rPr lang="en-US" sz="1400" dirty="0">
                <a:effectLst/>
                <a:latin typeface="Times New Roman" panose="02020603050405020304" pitchFamily="18" charset="0"/>
                <a:ea typeface="Batang" panose="02030600000101010101" pitchFamily="18" charset="-127"/>
              </a:rPr>
              <a:t>Architectural</a:t>
            </a:r>
            <a:r>
              <a:rPr lang="en-US" sz="1400" dirty="0">
                <a:latin typeface="Times New Roman" panose="02020603050405020304" pitchFamily="18" charset="0"/>
                <a:cs typeface="Times New Roman" panose="02020603050405020304" pitchFamily="18" charset="0"/>
              </a:rPr>
              <a:t> Design</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Dataset</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Implemented Model</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Model Performance on Datasets</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Conclusion</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Reference</a:t>
            </a:r>
          </a:p>
          <a:p>
            <a:pPr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2911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F5C34-77DE-3216-BC05-9A98B30146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397B31-D779-7ECA-7761-11ACF4F14F6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Model Performance on the Dataset</a:t>
            </a:r>
          </a:p>
        </p:txBody>
      </p:sp>
      <p:sp>
        <p:nvSpPr>
          <p:cNvPr id="8" name="TextBox 7">
            <a:extLst>
              <a:ext uri="{FF2B5EF4-FFF2-40B4-BE49-F238E27FC236}">
                <a16:creationId xmlns:a16="http://schemas.microsoft.com/office/drawing/2014/main" id="{4456ED16-F3C2-FB01-CD86-F3FD7F0388D0}"/>
              </a:ext>
            </a:extLst>
          </p:cNvPr>
          <p:cNvSpPr txBox="1"/>
          <p:nvPr/>
        </p:nvSpPr>
        <p:spPr>
          <a:xfrm>
            <a:off x="1105218" y="1737360"/>
            <a:ext cx="1879600" cy="39802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2. DFDC</a:t>
            </a:r>
          </a:p>
        </p:txBody>
      </p:sp>
      <p:pic>
        <p:nvPicPr>
          <p:cNvPr id="4" name="Picture 3">
            <a:extLst>
              <a:ext uri="{FF2B5EF4-FFF2-40B4-BE49-F238E27FC236}">
                <a16:creationId xmlns:a16="http://schemas.microsoft.com/office/drawing/2014/main" id="{9B9E18A3-FDE3-600E-4365-B2F7E385E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955" y="1737360"/>
            <a:ext cx="4914900" cy="3648075"/>
          </a:xfrm>
          <a:prstGeom prst="rect">
            <a:avLst/>
          </a:prstGeom>
        </p:spPr>
      </p:pic>
      <p:pic>
        <p:nvPicPr>
          <p:cNvPr id="6" name="Picture 5">
            <a:extLst>
              <a:ext uri="{FF2B5EF4-FFF2-40B4-BE49-F238E27FC236}">
                <a16:creationId xmlns:a16="http://schemas.microsoft.com/office/drawing/2014/main" id="{C35EDAD4-01A7-233B-8C43-6A58F954A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135386"/>
            <a:ext cx="4316203" cy="3250049"/>
          </a:xfrm>
          <a:prstGeom prst="rect">
            <a:avLst/>
          </a:prstGeom>
        </p:spPr>
      </p:pic>
      <p:sp>
        <p:nvSpPr>
          <p:cNvPr id="3" name="Rectangle 1">
            <a:extLst>
              <a:ext uri="{FF2B5EF4-FFF2-40B4-BE49-F238E27FC236}">
                <a16:creationId xmlns:a16="http://schemas.microsoft.com/office/drawing/2014/main" id="{88A8260B-A475-EC7B-7B0B-93415D65AF45}"/>
              </a:ext>
            </a:extLst>
          </p:cNvPr>
          <p:cNvSpPr>
            <a:spLocks noChangeArrowheads="1"/>
          </p:cNvSpPr>
          <p:nvPr/>
        </p:nvSpPr>
        <p:spPr bwMode="auto">
          <a:xfrm>
            <a:off x="6923314" y="5285345"/>
            <a:ext cx="512717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sz="1400" dirty="0">
                <a:latin typeface="Times New Roman" panose="02020603050405020304" pitchFamily="18" charset="0"/>
                <a:cs typeface="Times New Roman" panose="02020603050405020304" pitchFamily="18" charset="0"/>
              </a:rPr>
              <a:t>Training accuracy continues to decrease, while validation accuracy plateaus or slightly increases, indicating a higher risk of overfitting.</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48159C7-815E-ED84-CCAA-5C5B0EA0501D}"/>
              </a:ext>
            </a:extLst>
          </p:cNvPr>
          <p:cNvSpPr txBox="1"/>
          <p:nvPr/>
        </p:nvSpPr>
        <p:spPr>
          <a:xfrm>
            <a:off x="1400175" y="5521851"/>
            <a:ext cx="4559753" cy="523220"/>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validation loss curve shows a slight increase towards the end, indicating a higher risk of overfitting.</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355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A780F-4FB9-4AD5-FF45-773BA153F0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260D1-CE41-6ABF-B9C5-ADE4758865C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Making Prediction Using Saved Model</a:t>
            </a:r>
          </a:p>
        </p:txBody>
      </p:sp>
      <p:pic>
        <p:nvPicPr>
          <p:cNvPr id="3" name="Content Placeholder 2">
            <a:extLst>
              <a:ext uri="{FF2B5EF4-FFF2-40B4-BE49-F238E27FC236}">
                <a16:creationId xmlns:a16="http://schemas.microsoft.com/office/drawing/2014/main" id="{52A4C5FF-32E2-9BB8-D506-60F556517A71}"/>
              </a:ext>
            </a:extLst>
          </p:cNvPr>
          <p:cNvPicPr>
            <a:picLocks noGrp="1" noChangeAspect="1"/>
          </p:cNvPicPr>
          <p:nvPr>
            <p:ph idx="1"/>
          </p:nvPr>
        </p:nvPicPr>
        <p:blipFill>
          <a:blip r:embed="rId2"/>
          <a:stretch>
            <a:fillRect/>
          </a:stretch>
        </p:blipFill>
        <p:spPr>
          <a:xfrm>
            <a:off x="1481912" y="2797786"/>
            <a:ext cx="3471985" cy="3339245"/>
          </a:xfrm>
          <a:prstGeom prst="rect">
            <a:avLst/>
          </a:prstGeom>
        </p:spPr>
      </p:pic>
      <p:pic>
        <p:nvPicPr>
          <p:cNvPr id="5" name="Picture 4">
            <a:extLst>
              <a:ext uri="{FF2B5EF4-FFF2-40B4-BE49-F238E27FC236}">
                <a16:creationId xmlns:a16="http://schemas.microsoft.com/office/drawing/2014/main" id="{3E8B299A-2F2E-04CA-B565-A30EE1B5CC10}"/>
              </a:ext>
            </a:extLst>
          </p:cNvPr>
          <p:cNvPicPr>
            <a:picLocks noChangeAspect="1"/>
          </p:cNvPicPr>
          <p:nvPr/>
        </p:nvPicPr>
        <p:blipFill>
          <a:blip r:embed="rId3"/>
          <a:stretch>
            <a:fillRect/>
          </a:stretch>
        </p:blipFill>
        <p:spPr>
          <a:xfrm>
            <a:off x="6613192" y="2797785"/>
            <a:ext cx="3350349" cy="3339246"/>
          </a:xfrm>
          <a:prstGeom prst="rect">
            <a:avLst/>
          </a:prstGeom>
        </p:spPr>
      </p:pic>
      <p:sp>
        <p:nvSpPr>
          <p:cNvPr id="6" name="TextBox 5">
            <a:extLst>
              <a:ext uri="{FF2B5EF4-FFF2-40B4-BE49-F238E27FC236}">
                <a16:creationId xmlns:a16="http://schemas.microsoft.com/office/drawing/2014/main" id="{2618B450-5B75-F065-8C9B-EB2796FCE7E8}"/>
              </a:ext>
            </a:extLst>
          </p:cNvPr>
          <p:cNvSpPr txBox="1"/>
          <p:nvPr/>
        </p:nvSpPr>
        <p:spPr>
          <a:xfrm>
            <a:off x="1481912" y="2321169"/>
            <a:ext cx="2286000"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 User Giving Input</a:t>
            </a:r>
          </a:p>
        </p:txBody>
      </p:sp>
      <p:sp>
        <p:nvSpPr>
          <p:cNvPr id="7" name="TextBox 6">
            <a:extLst>
              <a:ext uri="{FF2B5EF4-FFF2-40B4-BE49-F238E27FC236}">
                <a16:creationId xmlns:a16="http://schemas.microsoft.com/office/drawing/2014/main" id="{831FCF38-B6C9-2429-FD9D-89827E5D57BB}"/>
              </a:ext>
            </a:extLst>
          </p:cNvPr>
          <p:cNvSpPr txBox="1"/>
          <p:nvPr/>
        </p:nvSpPr>
        <p:spPr>
          <a:xfrm>
            <a:off x="6613192" y="2428453"/>
            <a:ext cx="2286000" cy="369332"/>
          </a:xfrm>
          <a:prstGeom prst="rect">
            <a:avLst/>
          </a:prstGeom>
          <a:noFill/>
        </p:spPr>
        <p:txBody>
          <a:bodyPr wrap="square" rtlCol="0">
            <a:spAutoFit/>
          </a:bodyPr>
          <a:lstStyle/>
          <a:p>
            <a:r>
              <a:rPr lang="en-IN" dirty="0"/>
              <a:t>2. Prediction Result</a:t>
            </a:r>
          </a:p>
        </p:txBody>
      </p:sp>
    </p:spTree>
    <p:extLst>
      <p:ext uri="{BB962C8B-B14F-4D97-AF65-F5344CB8AC3E}">
        <p14:creationId xmlns:p14="http://schemas.microsoft.com/office/powerpoint/2010/main" val="1102938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81A92-7BDC-5B6D-753F-2A0FCA7EC0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AA000-9DBE-32AC-F834-A99B2CEC6BB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11" name="TextBox 10">
            <a:extLst>
              <a:ext uri="{FF2B5EF4-FFF2-40B4-BE49-F238E27FC236}">
                <a16:creationId xmlns:a16="http://schemas.microsoft.com/office/drawing/2014/main" id="{7FCD7A52-50AC-522D-A07E-9F755510F35A}"/>
              </a:ext>
            </a:extLst>
          </p:cNvPr>
          <p:cNvSpPr txBox="1"/>
          <p:nvPr/>
        </p:nvSpPr>
        <p:spPr>
          <a:xfrm>
            <a:off x="1181685" y="2423160"/>
            <a:ext cx="9889589" cy="2264081"/>
          </a:xfrm>
          <a:prstGeom prst="rect">
            <a:avLst/>
          </a:prstGeom>
          <a:noFill/>
        </p:spPr>
        <p:txBody>
          <a:bodyPr wrap="square" rtlCol="0">
            <a:spAutoFit/>
          </a:bodyPr>
          <a:lstStyle/>
          <a:p>
            <a:pPr algn="just">
              <a:lnSpc>
                <a:spcPct val="150000"/>
              </a:lnSpc>
            </a:pPr>
            <a:r>
              <a:rPr lang="en-US" sz="1600" dirty="0">
                <a:effectLst/>
                <a:latin typeface="Times New Roman" panose="02020603050405020304" pitchFamily="18" charset="0"/>
                <a:ea typeface="Batang" panose="02030600000101010101" pitchFamily="18" charset="-127"/>
              </a:rPr>
              <a:t>This project successfully developed a deepfake detection system using deep neural networks, integrating </a:t>
            </a:r>
            <a:r>
              <a:rPr lang="en-US" sz="1600" dirty="0" err="1">
                <a:effectLst/>
                <a:latin typeface="Times New Roman" panose="02020603050405020304" pitchFamily="18" charset="0"/>
                <a:ea typeface="Batang" panose="02030600000101010101" pitchFamily="18" charset="-127"/>
              </a:rPr>
              <a:t>EfficientNet</a:t>
            </a:r>
            <a:r>
              <a:rPr lang="en-US" sz="1600" dirty="0">
                <a:effectLst/>
                <a:latin typeface="Times New Roman" panose="02020603050405020304" pitchFamily="18" charset="0"/>
                <a:ea typeface="Batang" panose="02030600000101010101" pitchFamily="18" charset="-127"/>
              </a:rPr>
              <a:t> and GRU for spatial and temporal feature extraction. Trained and evaluated on the Celeb-DF and DFDC datasets, the model achieved high accuracy, reaching 0.9549 on Celeb-DF and 0.9314 on DFDC, with robust performance in distinguishing real and fake videos. The preprocessing pipeline efficiently handled frame extraction, face detection, and resizing, ensuring high-quality input for training. Evaluation metrics, including the confusion matrix and classification report, demonstrated low rates of false positives and false negatives, confirming the model's reliability.</a:t>
            </a:r>
            <a:endParaRPr lang="en-IN" sz="1600" dirty="0">
              <a:effectLst/>
              <a:latin typeface="Times New Roman" panose="02020603050405020304" pitchFamily="18" charset="0"/>
              <a:ea typeface="Batang" panose="02030600000101010101" pitchFamily="18" charset="-127"/>
            </a:endParaRPr>
          </a:p>
        </p:txBody>
      </p:sp>
    </p:spTree>
    <p:extLst>
      <p:ext uri="{BB962C8B-B14F-4D97-AF65-F5344CB8AC3E}">
        <p14:creationId xmlns:p14="http://schemas.microsoft.com/office/powerpoint/2010/main" val="3735625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871F1-579D-1112-8E68-8C51B68CB8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1C75B-5AE0-35F0-AB6B-308D6D25E4C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References </a:t>
            </a:r>
          </a:p>
        </p:txBody>
      </p:sp>
      <p:sp>
        <p:nvSpPr>
          <p:cNvPr id="11" name="TextBox 10">
            <a:extLst>
              <a:ext uri="{FF2B5EF4-FFF2-40B4-BE49-F238E27FC236}">
                <a16:creationId xmlns:a16="http://schemas.microsoft.com/office/drawing/2014/main" id="{A0C8E445-4CD2-E148-BD5A-81EB83B6DA05}"/>
              </a:ext>
            </a:extLst>
          </p:cNvPr>
          <p:cNvSpPr txBox="1"/>
          <p:nvPr/>
        </p:nvSpPr>
        <p:spPr>
          <a:xfrm>
            <a:off x="1151205" y="1737360"/>
            <a:ext cx="9889589" cy="4524315"/>
          </a:xfrm>
          <a:prstGeom prst="rect">
            <a:avLst/>
          </a:prstGeom>
          <a:noFill/>
        </p:spPr>
        <p:txBody>
          <a:bodyPr wrap="square" rtlCol="0">
            <a:spAutoFit/>
          </a:bodyPr>
          <a:lstStyle/>
          <a:p>
            <a:pPr marL="228600" indent="-228600">
              <a:buFont typeface="+mj-lt"/>
              <a:buAutoNum type="arabicPeriod"/>
            </a:pPr>
            <a:r>
              <a:rPr lang="en-US" sz="1200" dirty="0">
                <a:effectLst/>
                <a:latin typeface="Times New Roman" panose="02020603050405020304" pitchFamily="18" charset="0"/>
                <a:ea typeface="Batang" panose="02030600000101010101" pitchFamily="18" charset="-127"/>
              </a:rPr>
              <a:t>Cunha, L., Zhang, L., </a:t>
            </a:r>
            <a:r>
              <a:rPr lang="en-US" sz="1200" dirty="0" err="1">
                <a:effectLst/>
                <a:latin typeface="Times New Roman" panose="02020603050405020304" pitchFamily="18" charset="0"/>
                <a:ea typeface="Batang" panose="02030600000101010101" pitchFamily="18" charset="-127"/>
              </a:rPr>
              <a:t>Sowan</a:t>
            </a:r>
            <a:r>
              <a:rPr lang="en-US" sz="1200" dirty="0">
                <a:effectLst/>
                <a:latin typeface="Times New Roman" panose="02020603050405020304" pitchFamily="18" charset="0"/>
                <a:ea typeface="Batang" panose="02030600000101010101" pitchFamily="18" charset="-127"/>
              </a:rPr>
              <a:t>, B. </a:t>
            </a:r>
            <a:r>
              <a:rPr lang="en-US" sz="1200" i="1" dirty="0">
                <a:effectLst/>
                <a:latin typeface="Times New Roman" panose="02020603050405020304" pitchFamily="18" charset="0"/>
                <a:ea typeface="Batang" panose="02030600000101010101" pitchFamily="18" charset="-127"/>
              </a:rPr>
              <a:t>et al.</a:t>
            </a:r>
            <a:r>
              <a:rPr lang="en-US" sz="1200" dirty="0">
                <a:effectLst/>
                <a:latin typeface="Times New Roman" panose="02020603050405020304" pitchFamily="18" charset="0"/>
                <a:ea typeface="Batang" panose="02030600000101010101" pitchFamily="18" charset="-127"/>
              </a:rPr>
              <a:t> Video deepfake detection using Particle Swarm Optimization improved deep neural networks. </a:t>
            </a:r>
            <a:r>
              <a:rPr lang="en-US" sz="1200" i="1" dirty="0">
                <a:effectLst/>
                <a:latin typeface="Times New Roman" panose="02020603050405020304" pitchFamily="18" charset="0"/>
                <a:ea typeface="Batang" panose="02030600000101010101" pitchFamily="18" charset="-127"/>
              </a:rPr>
              <a:t>Neural </a:t>
            </a:r>
            <a:r>
              <a:rPr lang="en-US" sz="1200" i="1" dirty="0" err="1">
                <a:effectLst/>
                <a:latin typeface="Times New Roman" panose="02020603050405020304" pitchFamily="18" charset="0"/>
                <a:ea typeface="Batang" panose="02030600000101010101" pitchFamily="18" charset="-127"/>
              </a:rPr>
              <a:t>Comput</a:t>
            </a:r>
            <a:r>
              <a:rPr lang="en-US" sz="1200" i="1" dirty="0">
                <a:effectLst/>
                <a:latin typeface="Times New Roman" panose="02020603050405020304" pitchFamily="18" charset="0"/>
                <a:ea typeface="Batang" panose="02030600000101010101" pitchFamily="18" charset="-127"/>
              </a:rPr>
              <a:t> &amp; </a:t>
            </a:r>
            <a:r>
              <a:rPr lang="en-US" sz="1200" i="1" dirty="0" err="1">
                <a:effectLst/>
                <a:latin typeface="Times New Roman" panose="02020603050405020304" pitchFamily="18" charset="0"/>
                <a:ea typeface="Batang" panose="02030600000101010101" pitchFamily="18" charset="-127"/>
              </a:rPr>
              <a:t>Applic</a:t>
            </a:r>
            <a:r>
              <a:rPr lang="en-US" sz="1200" dirty="0">
                <a:effectLst/>
                <a:latin typeface="Times New Roman" panose="02020603050405020304" pitchFamily="18" charset="0"/>
                <a:ea typeface="Batang" panose="02030600000101010101" pitchFamily="18" charset="-127"/>
              </a:rPr>
              <a:t> </a:t>
            </a:r>
            <a:r>
              <a:rPr lang="en-US" sz="1200" b="1" dirty="0">
                <a:effectLst/>
                <a:latin typeface="Times New Roman" panose="02020603050405020304" pitchFamily="18" charset="0"/>
                <a:ea typeface="Batang" panose="02030600000101010101" pitchFamily="18" charset="-127"/>
              </a:rPr>
              <a:t>36</a:t>
            </a:r>
            <a:r>
              <a:rPr lang="en-US" sz="1200" dirty="0">
                <a:effectLst/>
                <a:latin typeface="Times New Roman" panose="02020603050405020304" pitchFamily="18" charset="0"/>
                <a:ea typeface="Batang" panose="02030600000101010101" pitchFamily="18" charset="-127"/>
              </a:rPr>
              <a:t>, 8417–8453 (2024).</a:t>
            </a:r>
          </a:p>
          <a:p>
            <a:pPr marL="228600" indent="-228600">
              <a:buFont typeface="+mj-lt"/>
              <a:buAutoNum type="arabicPeriod"/>
            </a:pPr>
            <a:endParaRPr lang="en-US" sz="1200" dirty="0">
              <a:latin typeface="Times New Roman" panose="02020603050405020304" pitchFamily="18" charset="0"/>
              <a:ea typeface="Batang" panose="02030600000101010101" pitchFamily="18" charset="-127"/>
            </a:endParaRPr>
          </a:p>
          <a:p>
            <a:pPr marL="228600" indent="-228600">
              <a:buFont typeface="+mj-lt"/>
              <a:buAutoNum type="arabicPeriod"/>
            </a:pPr>
            <a:r>
              <a:rPr lang="en-US" sz="1200" dirty="0">
                <a:solidFill>
                  <a:srgbClr val="000000"/>
                </a:solidFill>
                <a:effectLst/>
                <a:latin typeface="Times New Roman" panose="02020603050405020304" pitchFamily="18" charset="0"/>
                <a:ea typeface="Calibri" panose="020F0502020204030204" pitchFamily="34" charset="0"/>
              </a:rPr>
              <a:t>M. L. Saini, A. Patnaik, Mahadev, D. C. Sati and R. Kumar, "Deepfake Detection System Using Deep Neural Networks," 2024 2nd International Conference on Computer, Communication and Control (IC4), Indore, India, 2024, pp. 1-5, </a:t>
            </a:r>
            <a:r>
              <a:rPr lang="en-US" sz="1200" dirty="0" err="1">
                <a:solidFill>
                  <a:srgbClr val="000000"/>
                </a:solidFill>
                <a:effectLst/>
                <a:latin typeface="Times New Roman" panose="02020603050405020304" pitchFamily="18" charset="0"/>
                <a:ea typeface="Calibri" panose="020F0502020204030204" pitchFamily="34" charset="0"/>
              </a:rPr>
              <a:t>doi</a:t>
            </a:r>
            <a:r>
              <a:rPr lang="en-US" sz="1200" dirty="0">
                <a:solidFill>
                  <a:srgbClr val="000000"/>
                </a:solidFill>
                <a:effectLst/>
                <a:latin typeface="Times New Roman" panose="02020603050405020304" pitchFamily="18" charset="0"/>
                <a:ea typeface="Calibri" panose="020F0502020204030204" pitchFamily="34" charset="0"/>
              </a:rPr>
              <a:t>: 10.1109/IC457434.2024.10486659. keywords: {Deep </a:t>
            </a:r>
            <a:r>
              <a:rPr lang="en-US" sz="1200" dirty="0" err="1">
                <a:solidFill>
                  <a:srgbClr val="000000"/>
                </a:solidFill>
                <a:effectLst/>
                <a:latin typeface="Times New Roman" panose="02020603050405020304" pitchFamily="18" charset="0"/>
                <a:ea typeface="Calibri" panose="020F0502020204030204" pitchFamily="34" charset="0"/>
              </a:rPr>
              <a:t>learning;Deepfakes;Visualization;Video</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games;Streaming</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media;Vectors;Convolutional</a:t>
            </a:r>
            <a:r>
              <a:rPr lang="en-US" sz="1200" dirty="0">
                <a:solidFill>
                  <a:srgbClr val="000000"/>
                </a:solidFill>
                <a:effectLst/>
                <a:latin typeface="Times New Roman" panose="02020603050405020304" pitchFamily="18" charset="0"/>
                <a:ea typeface="Calibri" panose="020F0502020204030204" pitchFamily="34" charset="0"/>
              </a:rPr>
              <a:t> neural </a:t>
            </a:r>
            <a:r>
              <a:rPr lang="en-US" sz="1200" dirty="0" err="1">
                <a:solidFill>
                  <a:srgbClr val="000000"/>
                </a:solidFill>
                <a:effectLst/>
                <a:latin typeface="Times New Roman" panose="02020603050405020304" pitchFamily="18" charset="0"/>
                <a:ea typeface="Calibri" panose="020F0502020204030204" pitchFamily="34" charset="0"/>
              </a:rPr>
              <a:t>networks;Deepfake;Fake</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contents;Deep</a:t>
            </a:r>
            <a:r>
              <a:rPr lang="en-US" sz="1200" dirty="0">
                <a:solidFill>
                  <a:srgbClr val="000000"/>
                </a:solidFill>
                <a:effectLst/>
                <a:latin typeface="Times New Roman" panose="02020603050405020304" pitchFamily="18" charset="0"/>
                <a:ea typeface="Calibri" panose="020F0502020204030204" pitchFamily="34" charset="0"/>
              </a:rPr>
              <a:t> Neural </a:t>
            </a:r>
            <a:r>
              <a:rPr lang="en-US" sz="1200" dirty="0" err="1">
                <a:solidFill>
                  <a:srgbClr val="000000"/>
                </a:solidFill>
                <a:effectLst/>
                <a:latin typeface="Times New Roman" panose="02020603050405020304" pitchFamily="18" charset="0"/>
                <a:ea typeface="Calibri" panose="020F0502020204030204" pitchFamily="34" charset="0"/>
              </a:rPr>
              <a:t>Networks;Generative</a:t>
            </a:r>
            <a:r>
              <a:rPr lang="en-US" sz="1200" dirty="0">
                <a:solidFill>
                  <a:srgbClr val="000000"/>
                </a:solidFill>
                <a:effectLst/>
                <a:latin typeface="Times New Roman" panose="02020603050405020304" pitchFamily="18" charset="0"/>
                <a:ea typeface="Calibri" panose="020F0502020204030204" pitchFamily="34" charset="0"/>
              </a:rPr>
              <a:t> Adversarial Networks (GANs);Anvil Platform},</a:t>
            </a:r>
          </a:p>
          <a:p>
            <a:pPr marL="228600" indent="-228600">
              <a:buFont typeface="+mj-lt"/>
              <a:buAutoNum type="arabicPeriod"/>
            </a:pPr>
            <a:endParaRPr lang="en-US" sz="1200" dirty="0">
              <a:solidFill>
                <a:srgbClr val="000000"/>
              </a:solidFill>
              <a:latin typeface="Times New Roman" panose="02020603050405020304" pitchFamily="18" charset="0"/>
              <a:ea typeface="Calibri" panose="020F0502020204030204" pitchFamily="34" charset="0"/>
            </a:endParaRPr>
          </a:p>
          <a:p>
            <a:pPr marL="228600" indent="-228600">
              <a:buFont typeface="+mj-lt"/>
              <a:buAutoNum type="arabicPeriod"/>
            </a:pPr>
            <a:r>
              <a:rPr lang="en-US" sz="1200" dirty="0">
                <a:solidFill>
                  <a:srgbClr val="000000"/>
                </a:solidFill>
                <a:effectLst/>
                <a:latin typeface="Times New Roman" panose="02020603050405020304" pitchFamily="18" charset="0"/>
                <a:ea typeface="Calibri" panose="020F0502020204030204" pitchFamily="34" charset="0"/>
              </a:rPr>
              <a:t>S. </a:t>
            </a:r>
            <a:r>
              <a:rPr lang="en-US" sz="1200" dirty="0" err="1">
                <a:solidFill>
                  <a:srgbClr val="000000"/>
                </a:solidFill>
                <a:effectLst/>
                <a:latin typeface="Times New Roman" panose="02020603050405020304" pitchFamily="18" charset="0"/>
                <a:ea typeface="Calibri" panose="020F0502020204030204" pitchFamily="34" charset="0"/>
              </a:rPr>
              <a:t>AtaŞ</a:t>
            </a:r>
            <a:r>
              <a:rPr lang="en-US" sz="1200" dirty="0">
                <a:solidFill>
                  <a:srgbClr val="000000"/>
                </a:solidFill>
                <a:effectLst/>
                <a:latin typeface="Times New Roman" panose="02020603050405020304" pitchFamily="18" charset="0"/>
                <a:ea typeface="Calibri" panose="020F0502020204030204" pitchFamily="34" charset="0"/>
              </a:rPr>
              <a:t>, İ. İlhan and M. </a:t>
            </a:r>
            <a:r>
              <a:rPr lang="en-US" sz="1200" dirty="0" err="1">
                <a:solidFill>
                  <a:srgbClr val="000000"/>
                </a:solidFill>
                <a:effectLst/>
                <a:latin typeface="Times New Roman" panose="02020603050405020304" pitchFamily="18" charset="0"/>
                <a:ea typeface="Calibri" panose="020F0502020204030204" pitchFamily="34" charset="0"/>
              </a:rPr>
              <a:t>KarakÖse</a:t>
            </a:r>
            <a:r>
              <a:rPr lang="en-US" sz="1200" dirty="0">
                <a:solidFill>
                  <a:srgbClr val="000000"/>
                </a:solidFill>
                <a:effectLst/>
                <a:latin typeface="Times New Roman" panose="02020603050405020304" pitchFamily="18" charset="0"/>
                <a:ea typeface="Calibri" panose="020F0502020204030204" pitchFamily="34" charset="0"/>
              </a:rPr>
              <a:t>, "An Efficient Deepfake Video Detection Approach with Combination of </a:t>
            </a:r>
            <a:r>
              <a:rPr lang="en-US" sz="1200" dirty="0" err="1">
                <a:solidFill>
                  <a:srgbClr val="000000"/>
                </a:solidFill>
                <a:effectLst/>
                <a:latin typeface="Times New Roman" panose="02020603050405020304" pitchFamily="18" charset="0"/>
                <a:ea typeface="Calibri" panose="020F0502020204030204" pitchFamily="34" charset="0"/>
              </a:rPr>
              <a:t>EfficientNet</a:t>
            </a:r>
            <a:r>
              <a:rPr lang="en-US" sz="1200" dirty="0">
                <a:solidFill>
                  <a:srgbClr val="000000"/>
                </a:solidFill>
                <a:effectLst/>
                <a:latin typeface="Times New Roman" panose="02020603050405020304" pitchFamily="18" charset="0"/>
                <a:ea typeface="Calibri" panose="020F0502020204030204" pitchFamily="34" charset="0"/>
              </a:rPr>
              <a:t> and </a:t>
            </a:r>
            <a:r>
              <a:rPr lang="en-US" sz="1200" dirty="0" err="1">
                <a:solidFill>
                  <a:srgbClr val="000000"/>
                </a:solidFill>
                <a:effectLst/>
                <a:latin typeface="Times New Roman" panose="02020603050405020304" pitchFamily="18" charset="0"/>
                <a:ea typeface="Calibri" panose="020F0502020204030204" pitchFamily="34" charset="0"/>
              </a:rPr>
              <a:t>Xception</a:t>
            </a:r>
            <a:r>
              <a:rPr lang="en-US" sz="1200" dirty="0">
                <a:solidFill>
                  <a:srgbClr val="000000"/>
                </a:solidFill>
                <a:effectLst/>
                <a:latin typeface="Times New Roman" panose="02020603050405020304" pitchFamily="18" charset="0"/>
                <a:ea typeface="Calibri" panose="020F0502020204030204" pitchFamily="34" charset="0"/>
              </a:rPr>
              <a:t> Models Using Deep Learning," 2022 26th International Conference on Information Technology (IT), </a:t>
            </a:r>
            <a:r>
              <a:rPr lang="en-US" sz="1200" dirty="0" err="1">
                <a:solidFill>
                  <a:srgbClr val="000000"/>
                </a:solidFill>
                <a:effectLst/>
                <a:latin typeface="Times New Roman" panose="02020603050405020304" pitchFamily="18" charset="0"/>
                <a:ea typeface="Calibri" panose="020F0502020204030204" pitchFamily="34" charset="0"/>
              </a:rPr>
              <a:t>Zabljak</a:t>
            </a:r>
            <a:r>
              <a:rPr lang="en-US" sz="1200" dirty="0">
                <a:solidFill>
                  <a:srgbClr val="000000"/>
                </a:solidFill>
                <a:effectLst/>
                <a:latin typeface="Times New Roman" panose="02020603050405020304" pitchFamily="18" charset="0"/>
                <a:ea typeface="Calibri" panose="020F0502020204030204" pitchFamily="34" charset="0"/>
              </a:rPr>
              <a:t>, Montenegro, 2022, pp. 1-4, </a:t>
            </a:r>
            <a:r>
              <a:rPr lang="en-US" sz="1200" dirty="0" err="1">
                <a:solidFill>
                  <a:srgbClr val="000000"/>
                </a:solidFill>
                <a:effectLst/>
                <a:latin typeface="Times New Roman" panose="02020603050405020304" pitchFamily="18" charset="0"/>
                <a:ea typeface="Calibri" panose="020F0502020204030204" pitchFamily="34" charset="0"/>
              </a:rPr>
              <a:t>doi</a:t>
            </a:r>
            <a:r>
              <a:rPr lang="en-US" sz="1200" dirty="0">
                <a:solidFill>
                  <a:srgbClr val="000000"/>
                </a:solidFill>
                <a:effectLst/>
                <a:latin typeface="Times New Roman" panose="02020603050405020304" pitchFamily="18" charset="0"/>
                <a:ea typeface="Calibri" panose="020F0502020204030204" pitchFamily="34" charset="0"/>
              </a:rPr>
              <a:t>: 10.1109/IT54280.2022.9743542. keywords: {Deep </a:t>
            </a:r>
            <a:r>
              <a:rPr lang="en-US" sz="1200" dirty="0" err="1">
                <a:solidFill>
                  <a:srgbClr val="000000"/>
                </a:solidFill>
                <a:effectLst/>
                <a:latin typeface="Times New Roman" panose="02020603050405020304" pitchFamily="18" charset="0"/>
                <a:ea typeface="Calibri" panose="020F0502020204030204" pitchFamily="34" charset="0"/>
              </a:rPr>
              <a:t>learning;Anxiety</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disorders;Companies;Data</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models;Forgery;Information</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technology;Artificial</a:t>
            </a:r>
            <a:r>
              <a:rPr lang="en-US" sz="1200" dirty="0">
                <a:solidFill>
                  <a:srgbClr val="000000"/>
                </a:solidFill>
                <a:effectLst/>
                <a:latin typeface="Times New Roman" panose="02020603050405020304" pitchFamily="18" charset="0"/>
                <a:ea typeface="Calibri" panose="020F0502020204030204" pitchFamily="34" charset="0"/>
              </a:rPr>
              <a:t> intelligence},</a:t>
            </a:r>
            <a:endParaRPr lang="en-IN" sz="1200" dirty="0">
              <a:effectLst/>
              <a:latin typeface="Times New Roman" panose="02020603050405020304" pitchFamily="18" charset="0"/>
              <a:ea typeface="Batang" panose="02030600000101010101" pitchFamily="18" charset="-127"/>
            </a:endParaRPr>
          </a:p>
          <a:p>
            <a:pPr marL="228600" indent="-228600">
              <a:buFont typeface="+mj-lt"/>
              <a:buAutoNum type="arabicPeriod"/>
            </a:pPr>
            <a:endParaRPr lang="en-US" sz="1200" dirty="0">
              <a:solidFill>
                <a:srgbClr val="000000"/>
              </a:solidFill>
              <a:effectLst/>
              <a:latin typeface="Times New Roman" panose="02020603050405020304" pitchFamily="18" charset="0"/>
              <a:ea typeface="Calibri" panose="020F0502020204030204" pitchFamily="34" charset="0"/>
            </a:endParaRPr>
          </a:p>
          <a:p>
            <a:pPr marL="228600" indent="-228600">
              <a:buFont typeface="+mj-lt"/>
              <a:buAutoNum type="arabicPeriod"/>
            </a:pPr>
            <a:r>
              <a:rPr lang="en-US" sz="1200" dirty="0">
                <a:solidFill>
                  <a:srgbClr val="000000"/>
                </a:solidFill>
                <a:effectLst/>
                <a:latin typeface="Times New Roman" panose="02020603050405020304" pitchFamily="18" charset="0"/>
                <a:ea typeface="Calibri" panose="020F0502020204030204" pitchFamily="34" charset="0"/>
              </a:rPr>
              <a:t>R. </a:t>
            </a:r>
            <a:r>
              <a:rPr lang="en-US" sz="1200" dirty="0" err="1">
                <a:solidFill>
                  <a:srgbClr val="000000"/>
                </a:solidFill>
                <a:effectLst/>
                <a:latin typeface="Times New Roman" panose="02020603050405020304" pitchFamily="18" charset="0"/>
                <a:ea typeface="Calibri" panose="020F0502020204030204" pitchFamily="34" charset="0"/>
              </a:rPr>
              <a:t>Taviti</a:t>
            </a:r>
            <a:r>
              <a:rPr lang="en-US" sz="1200" dirty="0">
                <a:solidFill>
                  <a:srgbClr val="000000"/>
                </a:solidFill>
                <a:effectLst/>
                <a:latin typeface="Times New Roman" panose="02020603050405020304" pitchFamily="18" charset="0"/>
                <a:ea typeface="Calibri" panose="020F0502020204030204" pitchFamily="34" charset="0"/>
              </a:rPr>
              <a:t>, S. </a:t>
            </a:r>
            <a:r>
              <a:rPr lang="en-US" sz="1200" dirty="0" err="1">
                <a:solidFill>
                  <a:srgbClr val="000000"/>
                </a:solidFill>
                <a:effectLst/>
                <a:latin typeface="Times New Roman" panose="02020603050405020304" pitchFamily="18" charset="0"/>
                <a:ea typeface="Calibri" panose="020F0502020204030204" pitchFamily="34" charset="0"/>
              </a:rPr>
              <a:t>Taviti</a:t>
            </a:r>
            <a:r>
              <a:rPr lang="en-US" sz="1200" dirty="0">
                <a:solidFill>
                  <a:srgbClr val="000000"/>
                </a:solidFill>
                <a:effectLst/>
                <a:latin typeface="Times New Roman" panose="02020603050405020304" pitchFamily="18" charset="0"/>
                <a:ea typeface="Calibri" panose="020F0502020204030204" pitchFamily="34" charset="0"/>
              </a:rPr>
              <a:t>, P. A. Reddy, N. R. Sankar, T. </a:t>
            </a:r>
            <a:r>
              <a:rPr lang="en-US" sz="1200" dirty="0" err="1">
                <a:solidFill>
                  <a:srgbClr val="000000"/>
                </a:solidFill>
                <a:effectLst/>
                <a:latin typeface="Times New Roman" panose="02020603050405020304" pitchFamily="18" charset="0"/>
                <a:ea typeface="Calibri" panose="020F0502020204030204" pitchFamily="34" charset="0"/>
              </a:rPr>
              <a:t>Veneela</a:t>
            </a:r>
            <a:r>
              <a:rPr lang="en-US" sz="1200" dirty="0">
                <a:solidFill>
                  <a:srgbClr val="000000"/>
                </a:solidFill>
                <a:effectLst/>
                <a:latin typeface="Times New Roman" panose="02020603050405020304" pitchFamily="18" charset="0"/>
                <a:ea typeface="Calibri" panose="020F0502020204030204" pitchFamily="34" charset="0"/>
              </a:rPr>
              <a:t> and P. B. Goud, "Detecting Deepfakes With </a:t>
            </a:r>
            <a:r>
              <a:rPr lang="en-US" sz="1200" dirty="0" err="1">
                <a:solidFill>
                  <a:srgbClr val="000000"/>
                </a:solidFill>
                <a:effectLst/>
                <a:latin typeface="Times New Roman" panose="02020603050405020304" pitchFamily="18" charset="0"/>
                <a:ea typeface="Calibri" panose="020F0502020204030204" pitchFamily="34" charset="0"/>
              </a:rPr>
              <a:t>ResNext</a:t>
            </a:r>
            <a:r>
              <a:rPr lang="en-US" sz="1200" dirty="0">
                <a:solidFill>
                  <a:srgbClr val="000000"/>
                </a:solidFill>
                <a:effectLst/>
                <a:latin typeface="Times New Roman" panose="02020603050405020304" pitchFamily="18" charset="0"/>
                <a:ea typeface="Calibri" panose="020F0502020204030204" pitchFamily="34" charset="0"/>
              </a:rPr>
              <a:t> and LSTM: An Enhanced Feature Extraction and Classification Framework," 2023 International Conference on Signal Processing, Computation, Electronics, Power and Telecommunication (</a:t>
            </a:r>
            <a:r>
              <a:rPr lang="en-US" sz="1200" dirty="0" err="1">
                <a:solidFill>
                  <a:srgbClr val="000000"/>
                </a:solidFill>
                <a:effectLst/>
                <a:latin typeface="Times New Roman" panose="02020603050405020304" pitchFamily="18" charset="0"/>
                <a:ea typeface="Calibri" panose="020F0502020204030204" pitchFamily="34" charset="0"/>
              </a:rPr>
              <a:t>IConSCEPT</a:t>
            </a:r>
            <a:r>
              <a:rPr lang="en-US" sz="1200" dirty="0">
                <a:solidFill>
                  <a:srgbClr val="000000"/>
                </a:solidFill>
                <a:effectLst/>
                <a:latin typeface="Times New Roman" panose="02020603050405020304" pitchFamily="18" charset="0"/>
                <a:ea typeface="Calibri" panose="020F0502020204030204" pitchFamily="34" charset="0"/>
              </a:rPr>
              <a:t>), Karaikal, India, 2023, pp. 1-5, </a:t>
            </a:r>
            <a:r>
              <a:rPr lang="en-US" sz="1200" dirty="0" err="1">
                <a:solidFill>
                  <a:srgbClr val="000000"/>
                </a:solidFill>
                <a:effectLst/>
                <a:latin typeface="Times New Roman" panose="02020603050405020304" pitchFamily="18" charset="0"/>
                <a:ea typeface="Calibri" panose="020F0502020204030204" pitchFamily="34" charset="0"/>
              </a:rPr>
              <a:t>doi</a:t>
            </a:r>
            <a:r>
              <a:rPr lang="en-US" sz="1200" dirty="0">
                <a:solidFill>
                  <a:srgbClr val="000000"/>
                </a:solidFill>
                <a:effectLst/>
                <a:latin typeface="Times New Roman" panose="02020603050405020304" pitchFamily="18" charset="0"/>
                <a:ea typeface="Calibri" panose="020F0502020204030204" pitchFamily="34" charset="0"/>
              </a:rPr>
              <a:t>: 10.1109/IConSCEPT57958.2023.10170580. keywords: {</a:t>
            </a:r>
            <a:r>
              <a:rPr lang="en-US" sz="1200" dirty="0" err="1">
                <a:solidFill>
                  <a:srgbClr val="000000"/>
                </a:solidFill>
                <a:effectLst/>
                <a:latin typeface="Times New Roman" panose="02020603050405020304" pitchFamily="18" charset="0"/>
                <a:ea typeface="Calibri" panose="020F0502020204030204" pitchFamily="34" charset="0"/>
              </a:rPr>
              <a:t>Deepfakes;Visualization;Machine</a:t>
            </a:r>
            <a:r>
              <a:rPr lang="en-US" sz="1200" dirty="0">
                <a:solidFill>
                  <a:srgbClr val="000000"/>
                </a:solidFill>
                <a:effectLst/>
                <a:latin typeface="Times New Roman" panose="02020603050405020304" pitchFamily="18" charset="0"/>
                <a:ea typeface="Calibri" panose="020F0502020204030204" pitchFamily="34" charset="0"/>
              </a:rPr>
              <a:t> learning </a:t>
            </a:r>
            <a:r>
              <a:rPr lang="en-US" sz="1200" dirty="0" err="1">
                <a:solidFill>
                  <a:srgbClr val="000000"/>
                </a:solidFill>
                <a:effectLst/>
                <a:latin typeface="Times New Roman" panose="02020603050405020304" pitchFamily="18" charset="0"/>
                <a:ea typeface="Calibri" panose="020F0502020204030204" pitchFamily="34" charset="0"/>
              </a:rPr>
              <a:t>algorithms;Finance;Signal</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processing;Media;Feature</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extraction;Deepfakes;ResNext;LSTM;CNN</a:t>
            </a:r>
            <a:r>
              <a:rPr lang="en-US" sz="1200" dirty="0">
                <a:solidFill>
                  <a:srgbClr val="000000"/>
                </a:solidFill>
                <a:effectLst/>
                <a:latin typeface="Times New Roman" panose="02020603050405020304" pitchFamily="18" charset="0"/>
                <a:ea typeface="Calibri" panose="020F0502020204030204" pitchFamily="34" charset="0"/>
              </a:rPr>
              <a:t>},</a:t>
            </a:r>
            <a:endParaRPr lang="en-IN" sz="1200" dirty="0">
              <a:effectLst/>
              <a:latin typeface="Times New Roman" panose="02020603050405020304" pitchFamily="18" charset="0"/>
              <a:ea typeface="Batang" panose="02030600000101010101" pitchFamily="18" charset="-127"/>
            </a:endParaRPr>
          </a:p>
          <a:p>
            <a:pPr marL="228600" indent="-228600">
              <a:buFont typeface="+mj-lt"/>
              <a:buAutoNum type="arabicPeriod"/>
            </a:pPr>
            <a:endParaRPr lang="en-IN" sz="1200" dirty="0">
              <a:effectLst/>
              <a:latin typeface="Times New Roman" panose="02020603050405020304" pitchFamily="18" charset="0"/>
              <a:ea typeface="Batang" panose="02030600000101010101" pitchFamily="18" charset="-127"/>
            </a:endParaRPr>
          </a:p>
          <a:p>
            <a:pPr marL="228600" indent="-228600">
              <a:buFont typeface="+mj-lt"/>
              <a:buAutoNum type="arabicPeriod"/>
            </a:pPr>
            <a:r>
              <a:rPr lang="en-US" sz="1200" dirty="0">
                <a:solidFill>
                  <a:srgbClr val="000000"/>
                </a:solidFill>
                <a:effectLst/>
                <a:latin typeface="Times New Roman" panose="02020603050405020304" pitchFamily="18" charset="0"/>
                <a:ea typeface="Calibri" panose="020F0502020204030204" pitchFamily="34" charset="0"/>
              </a:rPr>
              <a:t>O. S. A. </a:t>
            </a:r>
            <a:r>
              <a:rPr lang="en-US" sz="1200" dirty="0" err="1">
                <a:solidFill>
                  <a:srgbClr val="000000"/>
                </a:solidFill>
                <a:effectLst/>
                <a:latin typeface="Times New Roman" panose="02020603050405020304" pitchFamily="18" charset="0"/>
                <a:ea typeface="Calibri" panose="020F0502020204030204" pitchFamily="34" charset="0"/>
              </a:rPr>
              <a:t>Aboosh</a:t>
            </a:r>
            <a:r>
              <a:rPr lang="en-US" sz="1200" dirty="0">
                <a:solidFill>
                  <a:srgbClr val="000000"/>
                </a:solidFill>
                <a:effectLst/>
                <a:latin typeface="Times New Roman" panose="02020603050405020304" pitchFamily="18" charset="0"/>
                <a:ea typeface="Calibri" panose="020F0502020204030204" pitchFamily="34" charset="0"/>
              </a:rPr>
              <a:t>, A. N. Hassan and D. K. Sheet, "Fake Video Detection Model Using Hybrid Deep Learning Techniques," 2023 6th International Conference on Information and Communications Technology (ICOIACT), Yogyakarta, Indonesia, 2023, pp. 499-504, </a:t>
            </a:r>
            <a:r>
              <a:rPr lang="en-US" sz="1200" dirty="0" err="1">
                <a:solidFill>
                  <a:srgbClr val="000000"/>
                </a:solidFill>
                <a:effectLst/>
                <a:latin typeface="Times New Roman" panose="02020603050405020304" pitchFamily="18" charset="0"/>
                <a:ea typeface="Calibri" panose="020F0502020204030204" pitchFamily="34" charset="0"/>
              </a:rPr>
              <a:t>doi</a:t>
            </a:r>
            <a:r>
              <a:rPr lang="en-US" sz="1200" dirty="0">
                <a:solidFill>
                  <a:srgbClr val="000000"/>
                </a:solidFill>
                <a:effectLst/>
                <a:latin typeface="Times New Roman" panose="02020603050405020304" pitchFamily="18" charset="0"/>
                <a:ea typeface="Calibri" panose="020F0502020204030204" pitchFamily="34" charset="0"/>
              </a:rPr>
              <a:t>: 10.1109/ICOIACT59844.2023.10455952. keywords: {Deep </a:t>
            </a:r>
            <a:r>
              <a:rPr lang="en-US" sz="1200" dirty="0" err="1">
                <a:solidFill>
                  <a:srgbClr val="000000"/>
                </a:solidFill>
                <a:effectLst/>
                <a:latin typeface="Times New Roman" panose="02020603050405020304" pitchFamily="18" charset="0"/>
                <a:ea typeface="Calibri" panose="020F0502020204030204" pitchFamily="34" charset="0"/>
              </a:rPr>
              <a:t>learning;Graphics;Deepfakes;Image</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forensics;Recurrent</a:t>
            </a:r>
            <a:r>
              <a:rPr lang="en-US" sz="1200" dirty="0">
                <a:solidFill>
                  <a:srgbClr val="000000"/>
                </a:solidFill>
                <a:effectLst/>
                <a:latin typeface="Times New Roman" panose="02020603050405020304" pitchFamily="18" charset="0"/>
                <a:ea typeface="Calibri" panose="020F0502020204030204" pitchFamily="34" charset="0"/>
              </a:rPr>
              <a:t> neural </a:t>
            </a:r>
            <a:r>
              <a:rPr lang="en-US" sz="1200" dirty="0" err="1">
                <a:solidFill>
                  <a:srgbClr val="000000"/>
                </a:solidFill>
                <a:effectLst/>
                <a:latin typeface="Times New Roman" panose="02020603050405020304" pitchFamily="18" charset="0"/>
                <a:ea typeface="Calibri" panose="020F0502020204030204" pitchFamily="34" charset="0"/>
              </a:rPr>
              <a:t>networks;Logic</a:t>
            </a:r>
            <a:r>
              <a:rPr lang="en-US" sz="1200" dirty="0">
                <a:solidFill>
                  <a:srgbClr val="000000"/>
                </a:solidFill>
                <a:effectLst/>
                <a:latin typeface="Times New Roman" panose="02020603050405020304" pitchFamily="18" charset="0"/>
                <a:ea typeface="Calibri" panose="020F0502020204030204" pitchFamily="34" charset="0"/>
              </a:rPr>
              <a:t> </a:t>
            </a:r>
            <a:r>
              <a:rPr lang="en-US" sz="1200" dirty="0" err="1">
                <a:solidFill>
                  <a:srgbClr val="000000"/>
                </a:solidFill>
                <a:effectLst/>
                <a:latin typeface="Times New Roman" panose="02020603050405020304" pitchFamily="18" charset="0"/>
                <a:ea typeface="Calibri" panose="020F0502020204030204" pitchFamily="34" charset="0"/>
              </a:rPr>
              <a:t>gates;Feature</a:t>
            </a:r>
            <a:r>
              <a:rPr lang="en-US" sz="1200" dirty="0">
                <a:solidFill>
                  <a:srgbClr val="000000"/>
                </a:solidFill>
                <a:effectLst/>
                <a:latin typeface="Times New Roman" panose="02020603050405020304" pitchFamily="18" charset="0"/>
                <a:ea typeface="Calibri" panose="020F0502020204030204" pitchFamily="34" charset="0"/>
              </a:rPr>
              <a:t> extraction;DeepFake;FaceSwap;Face2Face;Gated Recurrent Unit;InceptionV3;Recurrent Neural Network},</a:t>
            </a:r>
            <a:endParaRPr lang="en-IN" sz="1200" dirty="0">
              <a:effectLst/>
              <a:latin typeface="Times New Roman" panose="02020603050405020304" pitchFamily="18" charset="0"/>
              <a:ea typeface="Batang" panose="02030600000101010101" pitchFamily="18" charset="-127"/>
            </a:endParaRPr>
          </a:p>
          <a:p>
            <a:endParaRPr lang="en-IN" sz="1200" dirty="0">
              <a:effectLst/>
              <a:latin typeface="Times New Roman" panose="02020603050405020304" pitchFamily="18" charset="0"/>
              <a:ea typeface="Batang" panose="02030600000101010101" pitchFamily="18" charset="-127"/>
            </a:endParaRPr>
          </a:p>
          <a:p>
            <a:endParaRPr lang="en-IN" sz="1200" dirty="0"/>
          </a:p>
        </p:txBody>
      </p:sp>
    </p:spTree>
    <p:extLst>
      <p:ext uri="{BB962C8B-B14F-4D97-AF65-F5344CB8AC3E}">
        <p14:creationId xmlns:p14="http://schemas.microsoft.com/office/powerpoint/2010/main" val="3640855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62BD3C-755E-07EA-D9F8-C5E0B9F42908}"/>
              </a:ext>
            </a:extLst>
          </p:cNvPr>
          <p:cNvSpPr>
            <a:spLocks noGrp="1"/>
          </p:cNvSpPr>
          <p:nvPr>
            <p:ph idx="1"/>
          </p:nvPr>
        </p:nvSpPr>
        <p:spPr>
          <a:xfrm>
            <a:off x="1066800" y="3429000"/>
            <a:ext cx="10058400" cy="790200"/>
          </a:xfrm>
        </p:spPr>
        <p:txBody>
          <a:bodyPr>
            <a:normAutofit/>
          </a:bodyPr>
          <a:lstStyle/>
          <a:p>
            <a:pPr algn="ctr"/>
            <a:r>
              <a:rPr lang="en-US" sz="4400"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6453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F7D08-18CB-CD29-4A24-DD6EFDFA0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29C2FC-B68A-F827-F0CD-2A68BE7B8AA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4" name="Rectangle 1">
            <a:extLst>
              <a:ext uri="{FF2B5EF4-FFF2-40B4-BE49-F238E27FC236}">
                <a16:creationId xmlns:a16="http://schemas.microsoft.com/office/drawing/2014/main" id="{6D15C26A-9AE2-1B55-288C-7536287ACC95}"/>
              </a:ext>
            </a:extLst>
          </p:cNvPr>
          <p:cNvSpPr>
            <a:spLocks noGrp="1" noChangeArrowheads="1"/>
          </p:cNvSpPr>
          <p:nvPr>
            <p:ph idx="1"/>
          </p:nvPr>
        </p:nvSpPr>
        <p:spPr bwMode="auto">
          <a:xfrm>
            <a:off x="1097280" y="1829551"/>
            <a:ext cx="10373868" cy="231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Deepfakes are hyper-realistic images and videos created using artificial intelligence. They can be used to make it appear as if someone is saying or doing something they never did.</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Facial manipulations can be categorized in four main different groups:</a:t>
            </a:r>
          </a:p>
          <a:p>
            <a:pPr lvl="1"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Entire face synthesis</a:t>
            </a:r>
          </a:p>
          <a:p>
            <a:pPr lvl="1"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Attribute manipulation</a:t>
            </a:r>
          </a:p>
          <a:p>
            <a:pPr lvl="1"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Face/Identity swap</a:t>
            </a:r>
          </a:p>
          <a:p>
            <a:pPr lvl="1"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Expression swap</a:t>
            </a:r>
          </a:p>
          <a:p>
            <a:pPr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6584363-D125-2465-21DE-24038A7CF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264" y="3755372"/>
            <a:ext cx="4235103" cy="2286956"/>
          </a:xfrm>
          <a:prstGeom prst="rect">
            <a:avLst/>
          </a:prstGeom>
        </p:spPr>
      </p:pic>
      <p:pic>
        <p:nvPicPr>
          <p:cNvPr id="5" name="Picture 4">
            <a:extLst>
              <a:ext uri="{FF2B5EF4-FFF2-40B4-BE49-F238E27FC236}">
                <a16:creationId xmlns:a16="http://schemas.microsoft.com/office/drawing/2014/main" id="{29E66325-F5BF-49D7-14C0-99264C0CC3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839" y="2734409"/>
            <a:ext cx="4159418" cy="3307919"/>
          </a:xfrm>
          <a:prstGeom prst="rect">
            <a:avLst/>
          </a:prstGeom>
        </p:spPr>
      </p:pic>
    </p:spTree>
    <p:extLst>
      <p:ext uri="{BB962C8B-B14F-4D97-AF65-F5344CB8AC3E}">
        <p14:creationId xmlns:p14="http://schemas.microsoft.com/office/powerpoint/2010/main" val="3348399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37A21-E5B2-5475-D319-337D62A163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73EE6-29B1-F6A9-2751-ABEB5D83BFA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Introduction</a:t>
            </a:r>
          </a:p>
        </p:txBody>
      </p:sp>
      <p:sp>
        <p:nvSpPr>
          <p:cNvPr id="4" name="Rectangle 1">
            <a:extLst>
              <a:ext uri="{FF2B5EF4-FFF2-40B4-BE49-F238E27FC236}">
                <a16:creationId xmlns:a16="http://schemas.microsoft.com/office/drawing/2014/main" id="{36CDB444-3411-2EA9-21D7-154B40C7742C}"/>
              </a:ext>
            </a:extLst>
          </p:cNvPr>
          <p:cNvSpPr>
            <a:spLocks noGrp="1" noChangeArrowheads="1"/>
          </p:cNvSpPr>
          <p:nvPr>
            <p:ph idx="1"/>
          </p:nvPr>
        </p:nvSpPr>
        <p:spPr bwMode="auto">
          <a:xfrm>
            <a:off x="1097280" y="2015985"/>
            <a:ext cx="10373868" cy="1614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 deepfake video is a type of manipulated media that uses artificial intelligence and deep learning techniques to alter or replace the original content in a video. The term "deepfake" is derived from "deep learning" and "fake, signifying the use of deep neural networks to create convincingly realistic but fabricated videos. </a:t>
            </a:r>
          </a:p>
          <a:p>
            <a:pPr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Deep fake detection is the process of identifying and verifying the authenticity of images and videos. This is important because deepfakes can be used to spread misinformation and damage people's reputations.</a:t>
            </a:r>
          </a:p>
          <a:p>
            <a:pPr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pic>
        <p:nvPicPr>
          <p:cNvPr id="3" name="13_15__hugging_happy__X0EIIJF7">
            <a:hlinkClick r:id="" action="ppaction://media"/>
            <a:extLst>
              <a:ext uri="{FF2B5EF4-FFF2-40B4-BE49-F238E27FC236}">
                <a16:creationId xmlns:a16="http://schemas.microsoft.com/office/drawing/2014/main" id="{4E0645B8-911D-5077-9790-44C1C092F8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83977" y="3726289"/>
            <a:ext cx="4129453" cy="2322817"/>
          </a:xfrm>
          <a:prstGeom prst="rect">
            <a:avLst/>
          </a:prstGeom>
        </p:spPr>
      </p:pic>
    </p:spTree>
    <p:extLst>
      <p:ext uri="{BB962C8B-B14F-4D97-AF65-F5344CB8AC3E}">
        <p14:creationId xmlns:p14="http://schemas.microsoft.com/office/powerpoint/2010/main" val="183586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7E00F-97FF-CEE4-D229-53A2AC5B3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5D172-CA53-4A44-58B3-92A350D9C4A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Statement</a:t>
            </a:r>
          </a:p>
        </p:txBody>
      </p:sp>
      <p:sp>
        <p:nvSpPr>
          <p:cNvPr id="4" name="Rectangle 1">
            <a:extLst>
              <a:ext uri="{FF2B5EF4-FFF2-40B4-BE49-F238E27FC236}">
                <a16:creationId xmlns:a16="http://schemas.microsoft.com/office/drawing/2014/main" id="{F41D4802-AD00-9CCE-4AC0-651F24F99C38}"/>
              </a:ext>
            </a:extLst>
          </p:cNvPr>
          <p:cNvSpPr>
            <a:spLocks noGrp="1" noChangeArrowheads="1"/>
          </p:cNvSpPr>
          <p:nvPr>
            <p:ph idx="1"/>
          </p:nvPr>
        </p:nvSpPr>
        <p:spPr bwMode="auto">
          <a:xfrm>
            <a:off x="1000565" y="2190088"/>
            <a:ext cx="9747504" cy="2695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1800" dirty="0">
                <a:latin typeface="Times New Roman" panose="02020603050405020304" pitchFamily="18" charset="0"/>
                <a:cs typeface="Times New Roman" panose="02020603050405020304" pitchFamily="18" charset="0"/>
              </a:rPr>
              <a:t>The growing prevalence of deepfake technology poses significant challenges in ensuring the authenticity of digital media. To address this issue, the goal of this project is to develop an deepfake detection system using deep neural networks. </a:t>
            </a:r>
          </a:p>
          <a:p>
            <a:pPr algn="just"/>
            <a:r>
              <a:rPr lang="en-US" sz="1800" dirty="0">
                <a:latin typeface="Times New Roman" panose="02020603050405020304" pitchFamily="18" charset="0"/>
                <a:cs typeface="Times New Roman" panose="02020603050405020304" pitchFamily="18" charset="0"/>
              </a:rPr>
              <a:t>The system will extract frames from videos, crop faces from those frames, and use them to train a model capable of distinguishing between real and manipulated faces. Two different datasets will be used for training, and the model's performance will be evaluated to identify the best-performing model for accurate deepfake detection. </a:t>
            </a:r>
          </a:p>
          <a:p>
            <a:pPr algn="just"/>
            <a:r>
              <a:rPr lang="en-US" sz="1800" dirty="0">
                <a:latin typeface="Times New Roman" panose="02020603050405020304" pitchFamily="18" charset="0"/>
                <a:cs typeface="Times New Roman" panose="02020603050405020304" pitchFamily="18" charset="0"/>
              </a:rPr>
              <a:t>This system aims to enhance the reliability and security of digital content through efficient and effective deepfake detection.</a:t>
            </a:r>
          </a:p>
        </p:txBody>
      </p:sp>
    </p:spTree>
    <p:extLst>
      <p:ext uri="{BB962C8B-B14F-4D97-AF65-F5344CB8AC3E}">
        <p14:creationId xmlns:p14="http://schemas.microsoft.com/office/powerpoint/2010/main" val="3310180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FC4C-9EF4-1E5F-AAF4-7EF99872EAD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10E160DE-A663-9051-58C0-FD13AF24B95E}"/>
              </a:ext>
            </a:extLst>
          </p:cNvPr>
          <p:cNvSpPr>
            <a:spLocks noGrp="1"/>
          </p:cNvSpPr>
          <p:nvPr>
            <p:ph idx="1"/>
          </p:nvPr>
        </p:nvSpPr>
        <p:spPr>
          <a:xfrm>
            <a:off x="974188" y="1836942"/>
            <a:ext cx="10058400" cy="4023360"/>
          </a:xfrm>
        </p:spPr>
        <p:txBody>
          <a:bodyPr>
            <a:normAutofit/>
          </a:bodyPr>
          <a:lstStyle/>
          <a:p>
            <a:pPr marL="201168" lvl="1" indent="0" algn="just">
              <a:buNone/>
            </a:pPr>
            <a:r>
              <a:rPr lang="en-IN" b="1" dirty="0">
                <a:latin typeface="Times New Roman" panose="02020603050405020304" pitchFamily="18" charset="0"/>
                <a:cs typeface="Times New Roman" panose="02020603050405020304" pitchFamily="18" charset="0"/>
              </a:rPr>
              <a:t>    1 .</a:t>
            </a:r>
            <a:r>
              <a:rPr lang="en-US" b="1" dirty="0">
                <a:latin typeface="Times New Roman" panose="02020603050405020304" pitchFamily="18" charset="0"/>
                <a:cs typeface="Times New Roman" panose="02020603050405020304" pitchFamily="18" charset="0"/>
              </a:rPr>
              <a:t>Video deepfake detection using Particle Swarm Optimization</a:t>
            </a:r>
          </a:p>
          <a:p>
            <a:pPr marL="475488" lvl="2" indent="0" algn="just" eaLnBrk="0" fontAlgn="base" hangingPunct="0">
              <a:lnSpc>
                <a:spcPct val="100000"/>
              </a:lnSpc>
              <a:spcBef>
                <a:spcPct val="0"/>
              </a:spcBef>
              <a:spcAft>
                <a:spcPct val="0"/>
              </a:spcAft>
              <a:buClrTx/>
              <a:buNone/>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Deepfake detection is crucial due to the increasing misuse of AI-generated synthetic media, threatening privacy and societal stability. A hybrid model combining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EfficientNet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spatial feature extraction and GRU for handling temporal sequences has shown promise in identifying deepfakes. To enhance performance, Particle Swarm Optimization (PSO) is employed for automated hyperparameter tuning, improving the model's accuracy and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efficiency.Datasets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such as Celeb-DFv2 and DFDC, which include a variety of real and fake videos, are used to evaluate detection systems. The preprocessing pipeline involves frame extraction, face detection and cropping, followed by resizing for model input. The PSO-optimized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EfficientNet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-GRU model demonstrated superior accuracy, recall, and AUC scores on these datasets, underscoring its effectiveness.</a:t>
            </a:r>
          </a:p>
          <a:p>
            <a:pPr marL="475488" lvl="2" indent="0" algn="just" eaLnBrk="0" fontAlgn="base" hangingPunct="0">
              <a:lnSpc>
                <a:spcPct val="100000"/>
              </a:lnSpc>
              <a:spcBef>
                <a:spcPct val="0"/>
              </a:spcBef>
              <a:spcAft>
                <a:spcPct val="0"/>
              </a:spcAft>
              <a:buClrTx/>
              <a:buNone/>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study sets a benchmark in deepfake detection by integrating advanced architectures with optimization techniques, showcasing the potential of hybrid models like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EfficientNet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-GRU in addressing the challenges posed by deepfakes.</a:t>
            </a:r>
          </a:p>
          <a:p>
            <a:pPr marL="457200" lvl="1" indent="0" algn="just">
              <a:lnSpc>
                <a:spcPct val="150000"/>
              </a:lnSpc>
              <a:spcBef>
                <a:spcPts val="145"/>
              </a:spcBef>
              <a:spcAft>
                <a:spcPts val="1000"/>
              </a:spcAft>
              <a:buNone/>
            </a:pPr>
            <a:endParaRPr lang="en-US" sz="1200" dirty="0">
              <a:solidFill>
                <a:schemeClr val="tx1"/>
              </a:solidFill>
              <a:latin typeface="Times New Roman" panose="02020603050405020304" pitchFamily="18" charset="0"/>
              <a:cs typeface="Times New Roman" panose="02020603050405020304" pitchFamily="18" charset="0"/>
            </a:endParaRPr>
          </a:p>
          <a:p>
            <a:pPr marL="457200" lvl="1" indent="0" algn="just">
              <a:lnSpc>
                <a:spcPct val="150000"/>
              </a:lnSpc>
              <a:spcBef>
                <a:spcPts val="145"/>
              </a:spcBef>
              <a:spcAft>
                <a:spcPts val="1000"/>
              </a:spcAft>
              <a:buNone/>
            </a:pPr>
            <a:r>
              <a:rPr lang="en-IN" sz="2000" b="1" dirty="0">
                <a:latin typeface="Times New Roman" panose="02020603050405020304" pitchFamily="18" charset="0"/>
                <a:cs typeface="Times New Roman" panose="02020603050405020304" pitchFamily="18" charset="0"/>
              </a:rPr>
              <a:t>2.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Deepfake Detection System Using Deep Neural Networks</a:t>
            </a:r>
            <a:endParaRPr lang="en-IN" sz="1800" dirty="0">
              <a:effectLst/>
              <a:latin typeface="Times New Roman" panose="02020603050405020304" pitchFamily="18" charset="0"/>
              <a:ea typeface="Batang" panose="02030600000101010101" pitchFamily="18" charset="-127"/>
              <a:cs typeface="Times New Roman" panose="02020603050405020304" pitchFamily="18" charset="0"/>
            </a:endParaRPr>
          </a:p>
          <a:p>
            <a:pPr marL="475488" lvl="2" indent="0" algn="just" eaLnBrk="0" fontAlgn="base" hangingPunct="0">
              <a:lnSpc>
                <a:spcPct val="100000"/>
              </a:lnSpc>
              <a:spcBef>
                <a:spcPct val="0"/>
              </a:spcBef>
              <a:spcAft>
                <a:spcPct val="0"/>
              </a:spcAft>
              <a:buClrTx/>
              <a:buNone/>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research focuses on detecting deepfake images generated by StyleGAN using hybrid deep learning models. A dataset of 1,000 real and 1,000 fake images from FFHQ and StyleGAN was used, preprocessed through alignment, resizing, and augmentation. Three hybrid models were tested: EfficientNetB4-LSTM, InceptionV3-LSTM, and InceptionResNetV2-LSTM, combining CNNs for spatial feature extraction and LSTMs for temporal classification. EfficientNetB4-LSTM achieved the highest accuracy (98%) and the shortest training time, outperforming the other models. Despite limitations like small dataset size and reduced image resolution, the study highlights the potential of hybrid CNN-LSTM models for deepfake detection. Future work will involve expanding the dataset and improving computational resources.</a:t>
            </a:r>
          </a:p>
          <a:p>
            <a:pPr marL="292608" lvl="1" indent="0" algn="just" eaLnBrk="0" fontAlgn="base" hangingPunct="0">
              <a:lnSpc>
                <a:spcPct val="100000"/>
              </a:lnSpc>
              <a:spcBef>
                <a:spcPct val="0"/>
              </a:spcBef>
              <a:spcAft>
                <a:spcPct val="0"/>
              </a:spcAft>
              <a:buClrTx/>
              <a:buNone/>
            </a:pPr>
            <a:endParaRPr lang="en-US" sz="1200" dirty="0">
              <a:latin typeface="Times New Roman" panose="02020603050405020304" pitchFamily="18" charset="0"/>
              <a:cs typeface="Times New Roman" panose="02020603050405020304" pitchFamily="18" charset="0"/>
            </a:endParaRPr>
          </a:p>
          <a:p>
            <a:pPr marL="292608" lvl="1" indent="0" algn="just" eaLnBrk="0" fontAlgn="base" hangingPunct="0">
              <a:lnSpc>
                <a:spcPct val="100000"/>
              </a:lnSpc>
              <a:spcBef>
                <a:spcPct val="0"/>
              </a:spcBef>
              <a:spcAft>
                <a:spcPct val="0"/>
              </a:spcAft>
              <a:buClrTx/>
              <a:buNone/>
            </a:pPr>
            <a:endParaRPr lang="en-US" sz="2000" b="1" dirty="0">
              <a:latin typeface="Times New Roman" panose="02020603050405020304" pitchFamily="18" charset="0"/>
              <a:cs typeface="Times New Roman" panose="02020603050405020304" pitchFamily="18" charset="0"/>
            </a:endParaRPr>
          </a:p>
          <a:p>
            <a:pPr marL="292608" lvl="1" indent="0" algn="just" eaLnBrk="0" fontAlgn="base" hangingPunct="0">
              <a:lnSpc>
                <a:spcPct val="100000"/>
              </a:lnSpc>
              <a:spcBef>
                <a:spcPct val="0"/>
              </a:spcBef>
              <a:spcAft>
                <a:spcPct val="0"/>
              </a:spcAft>
              <a:buClrTx/>
              <a:buNone/>
            </a:pPr>
            <a:endParaRPr lang="en-US" sz="2000" b="1" dirty="0">
              <a:latin typeface="Times New Roman" panose="02020603050405020304" pitchFamily="18" charset="0"/>
              <a:cs typeface="Times New Roman" panose="02020603050405020304" pitchFamily="18" charset="0"/>
            </a:endParaRPr>
          </a:p>
          <a:p>
            <a:pPr marL="292608" lvl="1" indent="0" algn="just" eaLnBrk="0" fontAlgn="base" hangingPunct="0">
              <a:lnSpc>
                <a:spcPct val="100000"/>
              </a:lnSpc>
              <a:spcBef>
                <a:spcPct val="0"/>
              </a:spcBef>
              <a:spcAft>
                <a:spcPct val="0"/>
              </a:spcAft>
              <a:buClrTx/>
              <a:buNone/>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92608" lvl="1" indent="0" algn="just" eaLnBrk="0" fontAlgn="base" hangingPunct="0">
              <a:lnSpc>
                <a:spcPct val="100000"/>
              </a:lnSpc>
              <a:spcBef>
                <a:spcPct val="0"/>
              </a:spcBef>
              <a:spcAft>
                <a:spcPct val="0"/>
              </a:spcAft>
              <a:buClrTx/>
              <a:buNone/>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051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148CE-0CE7-0CE1-E8B8-CAA30F7B5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ED3AB-AE12-D28D-96D6-000F71ABE24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877F5C59-F4C9-A277-22ED-04720549970E}"/>
              </a:ext>
            </a:extLst>
          </p:cNvPr>
          <p:cNvSpPr>
            <a:spLocks noGrp="1"/>
          </p:cNvSpPr>
          <p:nvPr>
            <p:ph idx="1"/>
          </p:nvPr>
        </p:nvSpPr>
        <p:spPr>
          <a:xfrm>
            <a:off x="1097280" y="1855894"/>
            <a:ext cx="9860280" cy="4057226"/>
          </a:xfrm>
        </p:spPr>
        <p:txBody>
          <a:bodyPr>
            <a:normAutofit/>
          </a:bodyPr>
          <a:lstStyle/>
          <a:p>
            <a:pPr algn="just"/>
            <a:r>
              <a:rPr lang="en-IN" sz="1800" b="1" dirty="0">
                <a:latin typeface="Times New Roman" panose="02020603050405020304" pitchFamily="18" charset="0"/>
                <a:cs typeface="Times New Roman" panose="02020603050405020304" pitchFamily="18" charset="0"/>
              </a:rPr>
              <a:t>3.  </a:t>
            </a:r>
            <a:r>
              <a:rPr lang="en-IN" sz="1800" b="1" dirty="0">
                <a:effectLst/>
                <a:latin typeface="Times New Roman" panose="02020603050405020304" pitchFamily="18" charset="0"/>
                <a:ea typeface="Calibri" panose="020F0502020204030204" pitchFamily="34" charset="0"/>
              </a:rPr>
              <a:t>An Efficient Deepfake Video Detection Approach with Combination of </a:t>
            </a:r>
            <a:r>
              <a:rPr lang="en-IN" sz="1800" b="1" dirty="0" err="1">
                <a:effectLst/>
                <a:latin typeface="Times New Roman" panose="02020603050405020304" pitchFamily="18" charset="0"/>
                <a:ea typeface="Calibri" panose="020F0502020204030204" pitchFamily="34" charset="0"/>
              </a:rPr>
              <a:t>EfficientNet</a:t>
            </a:r>
            <a:r>
              <a:rPr lang="en-IN" sz="1800" b="1" dirty="0">
                <a:effectLst/>
                <a:latin typeface="Times New Roman" panose="02020603050405020304" pitchFamily="18" charset="0"/>
                <a:ea typeface="Calibri" panose="020F0502020204030204" pitchFamily="34" charset="0"/>
              </a:rPr>
              <a:t> and </a:t>
            </a:r>
            <a:r>
              <a:rPr lang="en-IN" sz="1800" b="1" dirty="0" err="1">
                <a:effectLst/>
                <a:latin typeface="Times New Roman" panose="02020603050405020304" pitchFamily="18" charset="0"/>
                <a:ea typeface="Calibri" panose="020F0502020204030204" pitchFamily="34" charset="0"/>
              </a:rPr>
              <a:t>Xception</a:t>
            </a:r>
            <a:r>
              <a:rPr lang="en-IN" sz="1800" b="1" dirty="0">
                <a:effectLst/>
                <a:latin typeface="Times New Roman" panose="02020603050405020304" pitchFamily="18" charset="0"/>
                <a:ea typeface="Calibri" panose="020F0502020204030204" pitchFamily="34" charset="0"/>
              </a:rPr>
              <a:t> Models Using Deep Learning</a:t>
            </a:r>
          </a:p>
          <a:p>
            <a:pPr algn="just"/>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paper explores the use of advanced CNNs to address the growing issue of deepfake videos. Utilizing EfficientNet-B4 and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XceptionNet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research focuses on their ability to classify images accurately. EfficientNet-B4, known for balancing accuracy with computational efficiency, achieved superior performance with an AUC of 0.99 and a log loss of 0.02, outperforming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XceptionNet’s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AUC of 0.98 and log loss of 0.04. Datasets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FaceForensics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Celeb-DF (v2) were used, with preprocessing centered on frame extraction and facial region isolation. The study underscores the necessity for ongoing improvements in detection algorithms to counter evolving deepfake technologies.</a:t>
            </a:r>
          </a:p>
          <a:p>
            <a:pPr algn="just"/>
            <a:r>
              <a:rPr lang="en-IN" sz="1800" b="1" dirty="0">
                <a:latin typeface="Times New Roman" panose="02020603050405020304" pitchFamily="18" charset="0"/>
                <a:cs typeface="Times New Roman" panose="02020603050405020304" pitchFamily="18" charset="0"/>
              </a:rPr>
              <a:t>4. </a:t>
            </a:r>
            <a:r>
              <a:rPr lang="en-IN" sz="1800" b="1" dirty="0">
                <a:effectLst/>
                <a:latin typeface="Times New Roman" panose="02020603050405020304" pitchFamily="18" charset="0"/>
                <a:ea typeface="Batang" panose="02030600000101010101" pitchFamily="18" charset="-127"/>
              </a:rPr>
              <a:t>Detecting Deepfakes With </a:t>
            </a:r>
            <a:r>
              <a:rPr lang="en-IN" sz="1800" b="1" dirty="0" err="1">
                <a:effectLst/>
                <a:latin typeface="Times New Roman" panose="02020603050405020304" pitchFamily="18" charset="0"/>
                <a:ea typeface="Batang" panose="02030600000101010101" pitchFamily="18" charset="-127"/>
              </a:rPr>
              <a:t>ResNext</a:t>
            </a:r>
            <a:r>
              <a:rPr lang="en-IN" sz="1800" b="1" dirty="0">
                <a:effectLst/>
                <a:latin typeface="Times New Roman" panose="02020603050405020304" pitchFamily="18" charset="0"/>
                <a:ea typeface="Batang" panose="02030600000101010101" pitchFamily="18" charset="-127"/>
              </a:rPr>
              <a:t> and LSTM: An Enhanced Feature Extraction and Classification Framework</a:t>
            </a:r>
          </a:p>
          <a:p>
            <a:pPr algn="just"/>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Deepfake video detection is crucial due to the rise of GANs. Methods focus on identifying artifacts, using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ResNext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spatial features and LSTMs for temporal inconsistencies, achieving over 95% accuracy on datasets like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FaceForensics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absence of physiological signals, such as eye blinking, is also a key indicator. The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ResNext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-LSTM model accurately classified one-second video segments, demonstrating its robustness. Capsule networks and conditional adversarial networks have shown similarly high performance across diverse datasets, proving resilient to varying video qualities and attack methods. These results underscore the effectiveness of deep learning techniques in addressing deepfake detection challenges.</a:t>
            </a:r>
          </a:p>
          <a:p>
            <a:pPr algn="just"/>
            <a:endPar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6811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B8279-DC96-F757-D573-D41ABD8431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F844B-6CF0-F152-50B0-382A05291C66}"/>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5C8BF4B5-AC1D-0968-A24C-B349239F0E77}"/>
              </a:ext>
            </a:extLst>
          </p:cNvPr>
          <p:cNvSpPr>
            <a:spLocks noGrp="1"/>
          </p:cNvSpPr>
          <p:nvPr>
            <p:ph idx="1"/>
          </p:nvPr>
        </p:nvSpPr>
        <p:spPr>
          <a:xfrm>
            <a:off x="1097280" y="1845734"/>
            <a:ext cx="10058400" cy="4023360"/>
          </a:xfrm>
        </p:spPr>
        <p:txBody>
          <a:bodyPr>
            <a:normAutofit/>
          </a:bodyPr>
          <a:lstStyle/>
          <a:p>
            <a:pPr algn="just"/>
            <a:r>
              <a:rPr lang="en-IN" sz="1800" b="1" dirty="0">
                <a:effectLst/>
                <a:latin typeface="Times New Roman" panose="02020603050405020304" pitchFamily="18" charset="0"/>
                <a:ea typeface="Batang" panose="02030600000101010101" pitchFamily="18" charset="-127"/>
              </a:rPr>
              <a:t>5. Fake Video Detection Model Using Hybrid Deep Learning Techniques</a:t>
            </a:r>
            <a:endParaRPr lang="en-IN" sz="1800" b="1" dirty="0">
              <a:latin typeface="Times New Roman" panose="02020603050405020304" pitchFamily="18" charset="0"/>
              <a:ea typeface="Batang" panose="02030600000101010101" pitchFamily="18" charset="-127"/>
            </a:endParaRPr>
          </a:p>
          <a:p>
            <a:pPr algn="just"/>
            <a:endParaRPr lang="en-US" sz="14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Deepfake detection is vital to combat AI-generated fake content in misinformation and scams. Advanced deep learning models, particularly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ResNext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LSTM, effectively identify facial anomalies and temporal inconsistencies.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ResNext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extracts frame-level features, detecting manipulation artifacts, while LSTM processes sequential data for accurate classification. The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ResNext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-LSTM approach achieved over 95% accuracy on datasets like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FaceForensics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Kaggle’s Deepfake Detection Challenge. Other models, such as Modified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AlexNet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Deep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InceptionNet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also show competitive results. Techniques like eye-blinking detection enhance capabilities by targeting deepfake limitations. These deep learning methods offer scalable solutions, continually advancing to counter evolving deepfake technologies.</a:t>
            </a:r>
          </a:p>
        </p:txBody>
      </p:sp>
    </p:spTree>
    <p:extLst>
      <p:ext uri="{BB962C8B-B14F-4D97-AF65-F5344CB8AC3E}">
        <p14:creationId xmlns:p14="http://schemas.microsoft.com/office/powerpoint/2010/main" val="2476824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B3846-1163-77B2-251B-E1F3D7AEAC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B5E68F-01FE-3BE0-B880-7D5935210B16}"/>
              </a:ext>
            </a:extLst>
          </p:cNvPr>
          <p:cNvSpPr>
            <a:spLocks noGrp="1"/>
          </p:cNvSpPr>
          <p:nvPr>
            <p:ph type="title"/>
          </p:nvPr>
        </p:nvSpPr>
        <p:spPr>
          <a:xfrm>
            <a:off x="323850" y="295396"/>
            <a:ext cx="10058400" cy="644126"/>
          </a:xfrm>
        </p:spPr>
        <p:txBody>
          <a:bodyPr>
            <a:normAutofit fontScale="90000"/>
          </a:bodyPr>
          <a:lstStyle/>
          <a:p>
            <a:r>
              <a:rPr lang="en-IN" dirty="0">
                <a:latin typeface="Times New Roman" panose="02020603050405020304" pitchFamily="18" charset="0"/>
                <a:cs typeface="Times New Roman" panose="02020603050405020304" pitchFamily="18" charset="0"/>
              </a:rPr>
              <a:t>Literature Review</a:t>
            </a:r>
          </a:p>
        </p:txBody>
      </p:sp>
      <p:graphicFrame>
        <p:nvGraphicFramePr>
          <p:cNvPr id="4" name="Content Placeholder 3">
            <a:extLst>
              <a:ext uri="{FF2B5EF4-FFF2-40B4-BE49-F238E27FC236}">
                <a16:creationId xmlns:a16="http://schemas.microsoft.com/office/drawing/2014/main" id="{9706B169-134A-02C5-4A2F-2A2FCC7C2130}"/>
              </a:ext>
            </a:extLst>
          </p:cNvPr>
          <p:cNvGraphicFramePr>
            <a:graphicFrameLocks noGrp="1"/>
          </p:cNvGraphicFramePr>
          <p:nvPr>
            <p:ph idx="1"/>
            <p:extLst>
              <p:ext uri="{D42A27DB-BD31-4B8C-83A1-F6EECF244321}">
                <p14:modId xmlns:p14="http://schemas.microsoft.com/office/powerpoint/2010/main" val="1472564568"/>
              </p:ext>
            </p:extLst>
          </p:nvPr>
        </p:nvGraphicFramePr>
        <p:xfrm>
          <a:off x="323850" y="1093234"/>
          <a:ext cx="11544300" cy="4978287"/>
        </p:xfrm>
        <a:graphic>
          <a:graphicData uri="http://schemas.openxmlformats.org/drawingml/2006/table">
            <a:tbl>
              <a:tblPr firstRow="1" bandRow="1">
                <a:tableStyleId>{5C22544A-7EE6-4342-B048-85BDC9FD1C3A}</a:tableStyleId>
              </a:tblPr>
              <a:tblGrid>
                <a:gridCol w="1924050">
                  <a:extLst>
                    <a:ext uri="{9D8B030D-6E8A-4147-A177-3AD203B41FA5}">
                      <a16:colId xmlns:a16="http://schemas.microsoft.com/office/drawing/2014/main" val="4129463386"/>
                    </a:ext>
                  </a:extLst>
                </a:gridCol>
                <a:gridCol w="1924050">
                  <a:extLst>
                    <a:ext uri="{9D8B030D-6E8A-4147-A177-3AD203B41FA5}">
                      <a16:colId xmlns:a16="http://schemas.microsoft.com/office/drawing/2014/main" val="2211232587"/>
                    </a:ext>
                  </a:extLst>
                </a:gridCol>
                <a:gridCol w="1924050">
                  <a:extLst>
                    <a:ext uri="{9D8B030D-6E8A-4147-A177-3AD203B41FA5}">
                      <a16:colId xmlns:a16="http://schemas.microsoft.com/office/drawing/2014/main" val="417395907"/>
                    </a:ext>
                  </a:extLst>
                </a:gridCol>
                <a:gridCol w="1924050">
                  <a:extLst>
                    <a:ext uri="{9D8B030D-6E8A-4147-A177-3AD203B41FA5}">
                      <a16:colId xmlns:a16="http://schemas.microsoft.com/office/drawing/2014/main" val="1208402395"/>
                    </a:ext>
                  </a:extLst>
                </a:gridCol>
                <a:gridCol w="1924050">
                  <a:extLst>
                    <a:ext uri="{9D8B030D-6E8A-4147-A177-3AD203B41FA5}">
                      <a16:colId xmlns:a16="http://schemas.microsoft.com/office/drawing/2014/main" val="3773638956"/>
                    </a:ext>
                  </a:extLst>
                </a:gridCol>
                <a:gridCol w="1924050">
                  <a:extLst>
                    <a:ext uri="{9D8B030D-6E8A-4147-A177-3AD203B41FA5}">
                      <a16:colId xmlns:a16="http://schemas.microsoft.com/office/drawing/2014/main" val="2715553742"/>
                    </a:ext>
                  </a:extLst>
                </a:gridCol>
              </a:tblGrid>
              <a:tr h="307437">
                <a:tc>
                  <a:txBody>
                    <a:bodyPr/>
                    <a:lstStyle/>
                    <a:p>
                      <a:pPr algn="ctr"/>
                      <a:r>
                        <a:rPr lang="en-IN" sz="1100" dirty="0">
                          <a:latin typeface="Times New Roman" panose="02020603050405020304" pitchFamily="18" charset="0"/>
                          <a:cs typeface="Times New Roman" panose="02020603050405020304" pitchFamily="18" charset="0"/>
                        </a:rPr>
                        <a:t>Study Title</a:t>
                      </a:r>
                    </a:p>
                  </a:txBody>
                  <a:tcPr/>
                </a:tc>
                <a:tc>
                  <a:txBody>
                    <a:bodyPr/>
                    <a:lstStyle/>
                    <a:p>
                      <a:pPr algn="ctr"/>
                      <a:r>
                        <a:rPr lang="en-IN" sz="1100" dirty="0">
                          <a:latin typeface="Times New Roman" panose="02020603050405020304" pitchFamily="18" charset="0"/>
                          <a:cs typeface="Times New Roman" panose="02020603050405020304" pitchFamily="18" charset="0"/>
                        </a:rPr>
                        <a:t>Models Used</a:t>
                      </a:r>
                    </a:p>
                  </a:txBody>
                  <a:tcPr/>
                </a:tc>
                <a:tc>
                  <a:txBody>
                    <a:bodyPr/>
                    <a:lstStyle/>
                    <a:p>
                      <a:pPr algn="ctr"/>
                      <a:r>
                        <a:rPr lang="en-IN" sz="1100" dirty="0">
                          <a:latin typeface="Times New Roman" panose="02020603050405020304" pitchFamily="18" charset="0"/>
                          <a:cs typeface="Times New Roman" panose="02020603050405020304" pitchFamily="18" charset="0"/>
                        </a:rPr>
                        <a:t>Datasets</a:t>
                      </a:r>
                    </a:p>
                  </a:txBody>
                  <a:tcPr/>
                </a:tc>
                <a:tc>
                  <a:txBody>
                    <a:bodyPr/>
                    <a:lstStyle/>
                    <a:p>
                      <a:pPr algn="ctr"/>
                      <a:r>
                        <a:rPr lang="en-IN" sz="1100" dirty="0">
                          <a:latin typeface="Times New Roman" panose="02020603050405020304" pitchFamily="18" charset="0"/>
                          <a:cs typeface="Times New Roman" panose="02020603050405020304" pitchFamily="18" charset="0"/>
                        </a:rPr>
                        <a:t>Key Techniques</a:t>
                      </a:r>
                    </a:p>
                  </a:txBody>
                  <a:tcPr/>
                </a:tc>
                <a:tc>
                  <a:txBody>
                    <a:bodyPr/>
                    <a:lstStyle/>
                    <a:p>
                      <a:pPr algn="ctr"/>
                      <a:r>
                        <a:rPr lang="en-IN" sz="1100" dirty="0">
                          <a:latin typeface="Times New Roman" panose="02020603050405020304" pitchFamily="18" charset="0"/>
                          <a:cs typeface="Times New Roman" panose="02020603050405020304" pitchFamily="18" charset="0"/>
                        </a:rPr>
                        <a:t>Performance</a:t>
                      </a:r>
                    </a:p>
                  </a:txBody>
                  <a:tcPr/>
                </a:tc>
                <a:tc>
                  <a:txBody>
                    <a:bodyPr/>
                    <a:lstStyle/>
                    <a:p>
                      <a:pPr algn="ctr"/>
                      <a:r>
                        <a:rPr lang="en-IN" sz="1100" dirty="0">
                          <a:latin typeface="Times New Roman" panose="02020603050405020304" pitchFamily="18" charset="0"/>
                          <a:cs typeface="Times New Roman" panose="02020603050405020304" pitchFamily="18" charset="0"/>
                        </a:rPr>
                        <a:t>Remarks</a:t>
                      </a:r>
                    </a:p>
                  </a:txBody>
                  <a:tcPr/>
                </a:tc>
                <a:extLst>
                  <a:ext uri="{0D108BD9-81ED-4DB2-BD59-A6C34878D82A}">
                    <a16:rowId xmlns:a16="http://schemas.microsoft.com/office/drawing/2014/main" val="3139655205"/>
                  </a:ext>
                </a:extLst>
              </a:tr>
              <a:tr h="976187">
                <a:tc>
                  <a:txBody>
                    <a:bodyPr/>
                    <a:lstStyle/>
                    <a:p>
                      <a:pPr algn="ctr"/>
                      <a:r>
                        <a:rPr lang="en-US" sz="1100" dirty="0">
                          <a:latin typeface="Times New Roman" panose="02020603050405020304" pitchFamily="18" charset="0"/>
                          <a:cs typeface="Times New Roman" panose="02020603050405020304" pitchFamily="18" charset="0"/>
                        </a:rPr>
                        <a:t>Deepfake Detection Using </a:t>
                      </a:r>
                      <a:r>
                        <a:rPr lang="en-US" sz="1100" dirty="0" err="1">
                          <a:latin typeface="Times New Roman" panose="02020603050405020304" pitchFamily="18" charset="0"/>
                          <a:cs typeface="Times New Roman" panose="02020603050405020304" pitchFamily="18" charset="0"/>
                        </a:rPr>
                        <a:t>EfficientNet</a:t>
                      </a:r>
                      <a:r>
                        <a:rPr lang="en-US" sz="1100" dirty="0">
                          <a:latin typeface="Times New Roman" panose="02020603050405020304" pitchFamily="18" charset="0"/>
                          <a:cs typeface="Times New Roman" panose="02020603050405020304" pitchFamily="18" charset="0"/>
                        </a:rPr>
                        <a:t> and GRU</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EfficientNet</a:t>
                      </a:r>
                      <a:r>
                        <a:rPr lang="en-IN" sz="1100" dirty="0">
                          <a:latin typeface="Times New Roman" panose="02020603050405020304" pitchFamily="18" charset="0"/>
                          <a:cs typeface="Times New Roman" panose="02020603050405020304" pitchFamily="18" charset="0"/>
                        </a:rPr>
                        <a:t>-GRU</a:t>
                      </a:r>
                    </a:p>
                  </a:txBody>
                  <a:tcPr/>
                </a:tc>
                <a:tc>
                  <a:txBody>
                    <a:bodyPr/>
                    <a:lstStyle/>
                    <a:p>
                      <a:pPr algn="ctr"/>
                      <a:r>
                        <a:rPr lang="en-IN" sz="1100" dirty="0">
                          <a:latin typeface="Times New Roman" panose="02020603050405020304" pitchFamily="18" charset="0"/>
                          <a:cs typeface="Times New Roman" panose="02020603050405020304" pitchFamily="18" charset="0"/>
                        </a:rPr>
                        <a:t>DFDC</a:t>
                      </a:r>
                    </a:p>
                  </a:txBody>
                  <a:tcPr/>
                </a:tc>
                <a:tc>
                  <a:txBody>
                    <a:bodyPr/>
                    <a:lstStyle/>
                    <a:p>
                      <a:pPr algn="ctr"/>
                      <a:r>
                        <a:rPr lang="en-IN" sz="1100" dirty="0">
                          <a:latin typeface="Times New Roman" panose="02020603050405020304" pitchFamily="18" charset="0"/>
                          <a:cs typeface="Times New Roman" panose="02020603050405020304" pitchFamily="18" charset="0"/>
                        </a:rPr>
                        <a:t>Hybrid model combining CNN and RNN; PSO for hyperparameter tuning</a:t>
                      </a:r>
                    </a:p>
                  </a:txBody>
                  <a:tcPr/>
                </a:tc>
                <a:tc>
                  <a:txBody>
                    <a:bodyPr/>
                    <a:lstStyle/>
                    <a:p>
                      <a:pPr algn="ctr"/>
                      <a:r>
                        <a:rPr lang="en-US" sz="1100" dirty="0">
                          <a:latin typeface="Times New Roman" panose="02020603050405020304" pitchFamily="18" charset="0"/>
                          <a:cs typeface="Times New Roman" panose="02020603050405020304" pitchFamily="18" charset="0"/>
                        </a:rPr>
                        <a:t>High accuracy, recall, and AUC</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US" sz="1100" dirty="0">
                          <a:latin typeface="Times New Roman" panose="02020603050405020304" pitchFamily="18" charset="0"/>
                          <a:cs typeface="Times New Roman" panose="02020603050405020304" pitchFamily="18" charset="0"/>
                        </a:rPr>
                        <a:t>Demonstrated the effectiveness of integrating PSO with </a:t>
                      </a:r>
                      <a:r>
                        <a:rPr lang="en-US" sz="1100" dirty="0" err="1">
                          <a:latin typeface="Times New Roman" panose="02020603050405020304" pitchFamily="18" charset="0"/>
                          <a:cs typeface="Times New Roman" panose="02020603050405020304" pitchFamily="18" charset="0"/>
                        </a:rPr>
                        <a:t>EfficientNet</a:t>
                      </a:r>
                      <a:r>
                        <a:rPr lang="en-US" sz="1100" dirty="0">
                          <a:latin typeface="Times New Roman" panose="02020603050405020304" pitchFamily="18" charset="0"/>
                          <a:cs typeface="Times New Roman" panose="02020603050405020304" pitchFamily="18" charset="0"/>
                        </a:rPr>
                        <a:t>-GRU for enhanced detection</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82568049"/>
                  </a:ext>
                </a:extLst>
              </a:tr>
              <a:tr h="682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0" dirty="0">
                          <a:effectLst/>
                          <a:latin typeface="Times New Roman" panose="02020603050405020304" pitchFamily="18" charset="0"/>
                          <a:ea typeface="Calibri" panose="020F0502020204030204" pitchFamily="34" charset="0"/>
                        </a:rPr>
                        <a:t>Deepfake Detection System Using Deep Neural Networks</a:t>
                      </a:r>
                      <a:endParaRPr lang="en-IN" sz="1100" b="0" dirty="0">
                        <a:effectLst/>
                        <a:latin typeface="Times New Roman" panose="02020603050405020304" pitchFamily="18" charset="0"/>
                        <a:ea typeface="Batang" panose="02030600000101010101" pitchFamily="18" charset="-127"/>
                      </a:endParaRPr>
                    </a:p>
                    <a:p>
                      <a:pPr algn="ctr"/>
                      <a:endParaRPr lang="en-IN" sz="1100" b="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EfficientNetB4-LSTM, InceptionV3-LSTM, InceptionResNetV2-LSTM</a:t>
                      </a:r>
                    </a:p>
                  </a:txBody>
                  <a:tcPr/>
                </a:tc>
                <a:tc>
                  <a:txBody>
                    <a:bodyPr/>
                    <a:lstStyle/>
                    <a:p>
                      <a:pPr algn="ctr"/>
                      <a:r>
                        <a:rPr lang="en-US" sz="1100" dirty="0">
                          <a:latin typeface="Times New Roman" panose="02020603050405020304" pitchFamily="18" charset="0"/>
                          <a:cs typeface="Times New Roman" panose="02020603050405020304" pitchFamily="18" charset="0"/>
                        </a:rPr>
                        <a:t>FFHQ, StyleGAN (1,000 real, 1,000 fake images)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US" sz="1100" dirty="0">
                          <a:latin typeface="Times New Roman" panose="02020603050405020304" pitchFamily="18" charset="0"/>
                          <a:cs typeface="Times New Roman" panose="02020603050405020304" pitchFamily="18" charset="0"/>
                        </a:rPr>
                        <a:t>Hybrid models for spatial and temporal feature extraction</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EfficientNetB4-LSTM achieved 98% accuracy</a:t>
                      </a:r>
                    </a:p>
                  </a:txBody>
                  <a:tcPr/>
                </a:tc>
                <a:tc>
                  <a:txBody>
                    <a:bodyPr/>
                    <a:lstStyle/>
                    <a:p>
                      <a:pPr algn="ctr"/>
                      <a:r>
                        <a:rPr lang="en-US" sz="1100" dirty="0">
                          <a:latin typeface="Times New Roman" panose="02020603050405020304" pitchFamily="18" charset="0"/>
                          <a:cs typeface="Times New Roman" panose="02020603050405020304" pitchFamily="18" charset="0"/>
                        </a:rPr>
                        <a:t>EfficientNetB4-LSTM balanced high accuracy with lower training time</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14451026"/>
                  </a:ext>
                </a:extLst>
              </a:tr>
              <a:tr h="682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0" dirty="0">
                          <a:effectLst/>
                          <a:latin typeface="Times New Roman" panose="02020603050405020304" pitchFamily="18" charset="0"/>
                          <a:ea typeface="Calibri" panose="020F0502020204030204" pitchFamily="34" charset="0"/>
                        </a:rPr>
                        <a:t>An Efficient Deepfake Video Detection Approach with Combination of </a:t>
                      </a:r>
                      <a:r>
                        <a:rPr lang="en-IN" sz="1100" b="0" dirty="0" err="1">
                          <a:effectLst/>
                          <a:latin typeface="Times New Roman" panose="02020603050405020304" pitchFamily="18" charset="0"/>
                          <a:ea typeface="Calibri" panose="020F0502020204030204" pitchFamily="34" charset="0"/>
                        </a:rPr>
                        <a:t>EfficientNet</a:t>
                      </a:r>
                      <a:r>
                        <a:rPr lang="en-IN" sz="1100" b="0" dirty="0">
                          <a:effectLst/>
                          <a:latin typeface="Times New Roman" panose="02020603050405020304" pitchFamily="18" charset="0"/>
                          <a:ea typeface="Calibri" panose="020F0502020204030204" pitchFamily="34" charset="0"/>
                        </a:rPr>
                        <a:t> and </a:t>
                      </a:r>
                      <a:r>
                        <a:rPr lang="en-IN" sz="1100" b="0" dirty="0" err="1">
                          <a:effectLst/>
                          <a:latin typeface="Times New Roman" panose="02020603050405020304" pitchFamily="18" charset="0"/>
                          <a:ea typeface="Calibri" panose="020F0502020204030204" pitchFamily="34" charset="0"/>
                        </a:rPr>
                        <a:t>Xception</a:t>
                      </a:r>
                      <a:r>
                        <a:rPr lang="en-IN" sz="1100" b="0" dirty="0">
                          <a:effectLst/>
                          <a:latin typeface="Times New Roman" panose="02020603050405020304" pitchFamily="18" charset="0"/>
                          <a:ea typeface="Calibri" panose="020F0502020204030204" pitchFamily="34" charset="0"/>
                        </a:rPr>
                        <a:t> Models Using Deep Learning</a:t>
                      </a:r>
                    </a:p>
                    <a:p>
                      <a:pPr algn="ctr"/>
                      <a:endParaRPr lang="en-IN" sz="1100" b="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EfficientNet-B4, </a:t>
                      </a:r>
                      <a:r>
                        <a:rPr lang="en-IN" sz="1100" dirty="0" err="1">
                          <a:latin typeface="Times New Roman" panose="02020603050405020304" pitchFamily="18" charset="0"/>
                          <a:cs typeface="Times New Roman" panose="02020603050405020304" pitchFamily="18" charset="0"/>
                        </a:rPr>
                        <a:t>XceptionNet</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FaceForensics</a:t>
                      </a:r>
                      <a:r>
                        <a:rPr lang="en-IN" sz="1100" dirty="0">
                          <a:latin typeface="Times New Roman" panose="02020603050405020304" pitchFamily="18" charset="0"/>
                          <a:cs typeface="Times New Roman" panose="02020603050405020304" pitchFamily="18" charset="0"/>
                        </a:rPr>
                        <a:t>++, Celeb-DFv2</a:t>
                      </a:r>
                    </a:p>
                  </a:txBody>
                  <a:tcPr/>
                </a:tc>
                <a:tc>
                  <a:txBody>
                    <a:bodyPr/>
                    <a:lstStyle/>
                    <a:p>
                      <a:pPr algn="ctr"/>
                      <a:r>
                        <a:rPr lang="fr-FR" sz="1100" dirty="0">
                          <a:latin typeface="Times New Roman" panose="02020603050405020304" pitchFamily="18" charset="0"/>
                          <a:cs typeface="Times New Roman" panose="02020603050405020304" pitchFamily="18" charset="0"/>
                        </a:rPr>
                        <a:t>Frame extraction, facial </a:t>
                      </a:r>
                      <a:r>
                        <a:rPr lang="fr-FR" sz="1100" dirty="0" err="1">
                          <a:latin typeface="Times New Roman" panose="02020603050405020304" pitchFamily="18" charset="0"/>
                          <a:cs typeface="Times New Roman" panose="02020603050405020304" pitchFamily="18" charset="0"/>
                        </a:rPr>
                        <a:t>region</a:t>
                      </a:r>
                      <a:r>
                        <a:rPr lang="fr-FR" sz="1100" dirty="0">
                          <a:latin typeface="Times New Roman" panose="02020603050405020304" pitchFamily="18" charset="0"/>
                          <a:cs typeface="Times New Roman" panose="02020603050405020304" pitchFamily="18" charset="0"/>
                        </a:rPr>
                        <a:t> isolation, </a:t>
                      </a:r>
                      <a:r>
                        <a:rPr lang="fr-FR" sz="1100" dirty="0" err="1">
                          <a:latin typeface="Times New Roman" panose="02020603050405020304" pitchFamily="18" charset="0"/>
                          <a:cs typeface="Times New Roman" panose="02020603050405020304" pitchFamily="18" charset="0"/>
                        </a:rPr>
                        <a:t>depthwise</a:t>
                      </a:r>
                      <a:r>
                        <a:rPr lang="fr-FR" sz="1100" dirty="0">
                          <a:latin typeface="Times New Roman" panose="02020603050405020304" pitchFamily="18" charset="0"/>
                          <a:cs typeface="Times New Roman" panose="02020603050405020304" pitchFamily="18" charset="0"/>
                        </a:rPr>
                        <a:t> </a:t>
                      </a:r>
                      <a:r>
                        <a:rPr lang="fr-FR" sz="1100" dirty="0" err="1">
                          <a:latin typeface="Times New Roman" panose="02020603050405020304" pitchFamily="18" charset="0"/>
                          <a:cs typeface="Times New Roman" panose="02020603050405020304" pitchFamily="18" charset="0"/>
                        </a:rPr>
                        <a:t>separable</a:t>
                      </a:r>
                      <a:r>
                        <a:rPr lang="fr-FR" sz="1100" dirty="0">
                          <a:latin typeface="Times New Roman" panose="02020603050405020304" pitchFamily="18" charset="0"/>
                          <a:cs typeface="Times New Roman" panose="02020603050405020304" pitchFamily="18" charset="0"/>
                        </a:rPr>
                        <a:t> convolutions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fr-FR" sz="1100" dirty="0">
                          <a:latin typeface="Times New Roman" panose="02020603050405020304" pitchFamily="18" charset="0"/>
                          <a:cs typeface="Times New Roman" panose="02020603050405020304" pitchFamily="18" charset="0"/>
                        </a:rPr>
                        <a:t>EfficientNet-B4: AUC 0.99, Log </a:t>
                      </a:r>
                      <a:r>
                        <a:rPr lang="fr-FR" sz="1100" dirty="0" err="1">
                          <a:latin typeface="Times New Roman" panose="02020603050405020304" pitchFamily="18" charset="0"/>
                          <a:cs typeface="Times New Roman" panose="02020603050405020304" pitchFamily="18" charset="0"/>
                        </a:rPr>
                        <a:t>loss</a:t>
                      </a:r>
                      <a:r>
                        <a:rPr lang="fr-FR" sz="1100" dirty="0">
                          <a:latin typeface="Times New Roman" panose="02020603050405020304" pitchFamily="18" charset="0"/>
                          <a:cs typeface="Times New Roman" panose="02020603050405020304" pitchFamily="18" charset="0"/>
                        </a:rPr>
                        <a:t> 0.02; </a:t>
                      </a:r>
                      <a:r>
                        <a:rPr lang="fr-FR" sz="1100" dirty="0" err="1">
                          <a:latin typeface="Times New Roman" panose="02020603050405020304" pitchFamily="18" charset="0"/>
                          <a:cs typeface="Times New Roman" panose="02020603050405020304" pitchFamily="18" charset="0"/>
                        </a:rPr>
                        <a:t>XceptionNet</a:t>
                      </a:r>
                      <a:r>
                        <a:rPr lang="fr-FR" sz="1100" dirty="0">
                          <a:latin typeface="Times New Roman" panose="02020603050405020304" pitchFamily="18" charset="0"/>
                          <a:cs typeface="Times New Roman" panose="02020603050405020304" pitchFamily="18" charset="0"/>
                        </a:rPr>
                        <a:t>: AUC 0.98</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US" sz="1100" dirty="0">
                          <a:latin typeface="Times New Roman" panose="02020603050405020304" pitchFamily="18" charset="0"/>
                          <a:cs typeface="Times New Roman" panose="02020603050405020304" pitchFamily="18" charset="0"/>
                        </a:rPr>
                        <a:t>EfficientNet-B4 more accurate and efficient than </a:t>
                      </a:r>
                      <a:r>
                        <a:rPr lang="en-US" sz="1100" dirty="0" err="1">
                          <a:latin typeface="Times New Roman" panose="02020603050405020304" pitchFamily="18" charset="0"/>
                          <a:cs typeface="Times New Roman" panose="02020603050405020304" pitchFamily="18" charset="0"/>
                        </a:rPr>
                        <a:t>XceptionNet</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28942619"/>
                  </a:ext>
                </a:extLst>
              </a:tr>
              <a:tr h="8338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100" b="0" dirty="0">
                          <a:effectLst/>
                          <a:latin typeface="Times New Roman" panose="02020603050405020304" pitchFamily="18" charset="0"/>
                          <a:ea typeface="Batang" panose="02030600000101010101" pitchFamily="18" charset="-127"/>
                        </a:rPr>
                        <a:t>Detecting Deepfakes With </a:t>
                      </a:r>
                      <a:r>
                        <a:rPr lang="en-IN" sz="1100" b="0" dirty="0" err="1">
                          <a:effectLst/>
                          <a:latin typeface="Times New Roman" panose="02020603050405020304" pitchFamily="18" charset="0"/>
                          <a:ea typeface="Batang" panose="02030600000101010101" pitchFamily="18" charset="-127"/>
                        </a:rPr>
                        <a:t>ResNext</a:t>
                      </a:r>
                      <a:r>
                        <a:rPr lang="en-IN" sz="1100" b="0" dirty="0">
                          <a:effectLst/>
                          <a:latin typeface="Times New Roman" panose="02020603050405020304" pitchFamily="18" charset="0"/>
                          <a:ea typeface="Batang" panose="02030600000101010101" pitchFamily="18" charset="-127"/>
                        </a:rPr>
                        <a:t> and LSTM: An Enhanced Feature Extraction and Classification Framework</a:t>
                      </a:r>
                    </a:p>
                    <a:p>
                      <a:pPr algn="ctr"/>
                      <a:endParaRPr lang="en-IN" sz="1100" b="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ResNext</a:t>
                      </a:r>
                      <a:r>
                        <a:rPr lang="en-IN" sz="1100" dirty="0">
                          <a:latin typeface="Times New Roman" panose="02020603050405020304" pitchFamily="18" charset="0"/>
                          <a:cs typeface="Times New Roman" panose="02020603050405020304" pitchFamily="18" charset="0"/>
                        </a:rPr>
                        <a:t>, LSTM</a:t>
                      </a:r>
                    </a:p>
                  </a:txBody>
                  <a:tcPr/>
                </a:tc>
                <a:tc>
                  <a:txBody>
                    <a:bodyPr/>
                    <a:lstStyle/>
                    <a:p>
                      <a:pPr algn="ctr"/>
                      <a:r>
                        <a:rPr lang="en-US" sz="1100" dirty="0" err="1">
                          <a:latin typeface="Times New Roman" panose="02020603050405020304" pitchFamily="18" charset="0"/>
                          <a:cs typeface="Times New Roman" panose="02020603050405020304" pitchFamily="18" charset="0"/>
                        </a:rPr>
                        <a:t>FaceForensics</a:t>
                      </a:r>
                      <a:r>
                        <a:rPr lang="en-US" sz="1100" dirty="0">
                          <a:latin typeface="Times New Roman" panose="02020603050405020304" pitchFamily="18" charset="0"/>
                          <a:cs typeface="Times New Roman" panose="02020603050405020304" pitchFamily="18" charset="0"/>
                        </a:rPr>
                        <a:t>++, 50% real/50% fake curated datasets</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US" sz="1100" dirty="0">
                          <a:latin typeface="Times New Roman" panose="02020603050405020304" pitchFamily="18" charset="0"/>
                          <a:cs typeface="Times New Roman" panose="02020603050405020304" pitchFamily="18" charset="0"/>
                        </a:rPr>
                        <a:t>CNN for spatial features, RNN for temporal analysis, physiological signal detection</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a:latin typeface="Times New Roman" panose="02020603050405020304" pitchFamily="18" charset="0"/>
                          <a:cs typeface="Times New Roman" panose="02020603050405020304" pitchFamily="18" charset="0"/>
                        </a:rPr>
                        <a:t>Over 95% accuracy</a:t>
                      </a:r>
                    </a:p>
                  </a:txBody>
                  <a:tcPr/>
                </a:tc>
                <a:tc>
                  <a:txBody>
                    <a:bodyPr/>
                    <a:lstStyle/>
                    <a:p>
                      <a:pPr algn="ctr"/>
                      <a:r>
                        <a:rPr lang="en-US" sz="1100" dirty="0">
                          <a:latin typeface="Times New Roman" panose="02020603050405020304" pitchFamily="18" charset="0"/>
                          <a:cs typeface="Times New Roman" panose="02020603050405020304" pitchFamily="18" charset="0"/>
                        </a:rPr>
                        <a:t>Combined </a:t>
                      </a:r>
                      <a:r>
                        <a:rPr lang="en-US" sz="1100" dirty="0" err="1">
                          <a:latin typeface="Times New Roman" panose="02020603050405020304" pitchFamily="18" charset="0"/>
                          <a:cs typeface="Times New Roman" panose="02020603050405020304" pitchFamily="18" charset="0"/>
                        </a:rPr>
                        <a:t>ResNext</a:t>
                      </a:r>
                      <a:r>
                        <a:rPr lang="en-US" sz="1100" dirty="0">
                          <a:latin typeface="Times New Roman" panose="02020603050405020304" pitchFamily="18" charset="0"/>
                          <a:cs typeface="Times New Roman" panose="02020603050405020304" pitchFamily="18" charset="0"/>
                        </a:rPr>
                        <a:t>-LSTM approach effectively captured spatial and temporal inconsistencies</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47860067"/>
                  </a:ext>
                </a:extLst>
              </a:tr>
              <a:tr h="985485">
                <a:tc>
                  <a:txBody>
                    <a:bodyPr/>
                    <a:lstStyle/>
                    <a:p>
                      <a:pPr algn="ctr"/>
                      <a:r>
                        <a:rPr lang="en-IN" sz="1100" b="0" dirty="0">
                          <a:effectLst/>
                          <a:latin typeface="Times New Roman" panose="02020603050405020304" pitchFamily="18" charset="0"/>
                          <a:ea typeface="Batang" panose="02030600000101010101" pitchFamily="18" charset="-127"/>
                        </a:rPr>
                        <a:t>Fake Video Detection Model Using Hybrid Deep Learning Techniques</a:t>
                      </a:r>
                      <a:endParaRPr lang="en-IN" sz="1100" b="0" dirty="0">
                        <a:latin typeface="Times New Roman" panose="02020603050405020304" pitchFamily="18" charset="0"/>
                        <a:cs typeface="Times New Roman" panose="02020603050405020304" pitchFamily="18" charset="0"/>
                      </a:endParaRPr>
                    </a:p>
                  </a:txBody>
                  <a:tcPr/>
                </a:tc>
                <a:tc>
                  <a:txBody>
                    <a:bodyPr/>
                    <a:lstStyle/>
                    <a:p>
                      <a:pPr algn="ctr"/>
                      <a:r>
                        <a:rPr lang="en-US" sz="1100" dirty="0" err="1">
                          <a:latin typeface="Times New Roman" panose="02020603050405020304" pitchFamily="18" charset="0"/>
                          <a:cs typeface="Times New Roman" panose="02020603050405020304" pitchFamily="18" charset="0"/>
                        </a:rPr>
                        <a:t>ResNext</a:t>
                      </a:r>
                      <a:r>
                        <a:rPr lang="en-US" sz="1100" dirty="0">
                          <a:latin typeface="Times New Roman" panose="02020603050405020304" pitchFamily="18" charset="0"/>
                          <a:cs typeface="Times New Roman" panose="02020603050405020304" pitchFamily="18" charset="0"/>
                        </a:rPr>
                        <a:t>-LSTM, Modified </a:t>
                      </a:r>
                      <a:r>
                        <a:rPr lang="en-US" sz="1100" dirty="0" err="1">
                          <a:latin typeface="Times New Roman" panose="02020603050405020304" pitchFamily="18" charset="0"/>
                          <a:cs typeface="Times New Roman" panose="02020603050405020304" pitchFamily="18" charset="0"/>
                        </a:rPr>
                        <a:t>AlexNet</a:t>
                      </a:r>
                      <a:r>
                        <a:rPr lang="en-US" sz="1100" dirty="0">
                          <a:latin typeface="Times New Roman" panose="02020603050405020304" pitchFamily="18" charset="0"/>
                          <a:cs typeface="Times New Roman" panose="02020603050405020304" pitchFamily="18" charset="0"/>
                        </a:rPr>
                        <a:t>, Deep </a:t>
                      </a:r>
                      <a:r>
                        <a:rPr lang="en-US" sz="1100" dirty="0" err="1">
                          <a:latin typeface="Times New Roman" panose="02020603050405020304" pitchFamily="18" charset="0"/>
                          <a:cs typeface="Times New Roman" panose="02020603050405020304" pitchFamily="18" charset="0"/>
                        </a:rPr>
                        <a:t>InceptionNet</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FaceForensics</a:t>
                      </a:r>
                      <a:r>
                        <a:rPr lang="en-IN" sz="1100" dirty="0">
                          <a:latin typeface="Times New Roman" panose="02020603050405020304" pitchFamily="18" charset="0"/>
                          <a:cs typeface="Times New Roman" panose="02020603050405020304" pitchFamily="18" charset="0"/>
                        </a:rPr>
                        <a:t>++, Kaggle’s </a:t>
                      </a:r>
                      <a:r>
                        <a:rPr lang="en-IN" sz="1100" dirty="0" err="1">
                          <a:latin typeface="Times New Roman" panose="02020603050405020304" pitchFamily="18" charset="0"/>
                          <a:cs typeface="Times New Roman" panose="02020603050405020304" pitchFamily="18" charset="0"/>
                        </a:rPr>
                        <a:t>Deepfaake</a:t>
                      </a:r>
                      <a:r>
                        <a:rPr lang="en-IN" sz="1100" dirty="0">
                          <a:latin typeface="Times New Roman" panose="02020603050405020304" pitchFamily="18" charset="0"/>
                          <a:cs typeface="Times New Roman" panose="02020603050405020304" pitchFamily="18" charset="0"/>
                        </a:rPr>
                        <a:t> Detection Challenge</a:t>
                      </a:r>
                    </a:p>
                  </a:txBody>
                  <a:tcPr/>
                </a:tc>
                <a:tc>
                  <a:txBody>
                    <a:bodyPr/>
                    <a:lstStyle/>
                    <a:p>
                      <a:pPr algn="ctr"/>
                      <a:r>
                        <a:rPr lang="en-US" sz="1100" dirty="0">
                          <a:latin typeface="Times New Roman" panose="02020603050405020304" pitchFamily="18" charset="0"/>
                          <a:cs typeface="Times New Roman" panose="02020603050405020304" pitchFamily="18" charset="0"/>
                        </a:rPr>
                        <a:t>Anomaly detection in facial features and motion, eye-blinking detection</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IN" sz="1100" dirty="0" err="1">
                          <a:latin typeface="Times New Roman" panose="02020603050405020304" pitchFamily="18" charset="0"/>
                          <a:cs typeface="Times New Roman" panose="02020603050405020304" pitchFamily="18" charset="0"/>
                        </a:rPr>
                        <a:t>ResNext</a:t>
                      </a:r>
                      <a:r>
                        <a:rPr lang="en-IN" sz="1100" dirty="0">
                          <a:latin typeface="Times New Roman" panose="02020603050405020304" pitchFamily="18" charset="0"/>
                          <a:cs typeface="Times New Roman" panose="02020603050405020304" pitchFamily="18" charset="0"/>
                        </a:rPr>
                        <a:t>-LSTM: Over 95% accuracy</a:t>
                      </a:r>
                    </a:p>
                  </a:txBody>
                  <a:tcPr/>
                </a:tc>
                <a:tc>
                  <a:txBody>
                    <a:bodyPr/>
                    <a:lstStyle/>
                    <a:p>
                      <a:pPr algn="ctr"/>
                      <a:r>
                        <a:rPr lang="en-US" sz="1100" dirty="0">
                          <a:latin typeface="Times New Roman" panose="02020603050405020304" pitchFamily="18" charset="0"/>
                          <a:cs typeface="Times New Roman" panose="02020603050405020304" pitchFamily="18" charset="0"/>
                        </a:rPr>
                        <a:t>Explored multiple models, emphasizing the robustness of </a:t>
                      </a:r>
                      <a:r>
                        <a:rPr lang="en-US" sz="1100" dirty="0" err="1">
                          <a:latin typeface="Times New Roman" panose="02020603050405020304" pitchFamily="18" charset="0"/>
                          <a:cs typeface="Times New Roman" panose="02020603050405020304" pitchFamily="18" charset="0"/>
                        </a:rPr>
                        <a:t>ResNext</a:t>
                      </a:r>
                      <a:r>
                        <a:rPr lang="en-US" sz="1100" dirty="0">
                          <a:latin typeface="Times New Roman" panose="02020603050405020304" pitchFamily="18" charset="0"/>
                          <a:cs typeface="Times New Roman" panose="02020603050405020304" pitchFamily="18" charset="0"/>
                        </a:rPr>
                        <a:t>-LSTM in identifying deepfake content</a:t>
                      </a:r>
                      <a:endParaRPr lang="en-IN" sz="11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21014384"/>
                  </a:ext>
                </a:extLst>
              </a:tr>
            </a:tbl>
          </a:graphicData>
        </a:graphic>
      </p:graphicFrame>
    </p:spTree>
    <p:extLst>
      <p:ext uri="{BB962C8B-B14F-4D97-AF65-F5344CB8AC3E}">
        <p14:creationId xmlns:p14="http://schemas.microsoft.com/office/powerpoint/2010/main" val="349475882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768</TotalTime>
  <Words>2385</Words>
  <Application>Microsoft Office PowerPoint</Application>
  <PresentationFormat>Widescreen</PresentationFormat>
  <Paragraphs>181</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Roboto</vt:lpstr>
      <vt:lpstr>Times New Roman</vt:lpstr>
      <vt:lpstr>Retrospect</vt:lpstr>
      <vt:lpstr>Deepfake Detection Using Deep Neutral Networks</vt:lpstr>
      <vt:lpstr>Content</vt:lpstr>
      <vt:lpstr>Introduction</vt:lpstr>
      <vt:lpstr>Introduction</vt:lpstr>
      <vt:lpstr>Problem Statement</vt:lpstr>
      <vt:lpstr>Literature Review</vt:lpstr>
      <vt:lpstr>Literature Review</vt:lpstr>
      <vt:lpstr>Literature Review</vt:lpstr>
      <vt:lpstr>Literature Review</vt:lpstr>
      <vt:lpstr>Architectural Design</vt:lpstr>
      <vt:lpstr>DATA SET</vt:lpstr>
      <vt:lpstr>DATA SET</vt:lpstr>
      <vt:lpstr>PREPROCESSING </vt:lpstr>
      <vt:lpstr>PREPROCESSING </vt:lpstr>
      <vt:lpstr>Implemented Model</vt:lpstr>
      <vt:lpstr>Implemented Model</vt:lpstr>
      <vt:lpstr>Model Performance on the Dataset</vt:lpstr>
      <vt:lpstr>Model Performance on the Dataset</vt:lpstr>
      <vt:lpstr>Model Performance on the Dataset</vt:lpstr>
      <vt:lpstr>Model Performance on the Dataset</vt:lpstr>
      <vt:lpstr>Making Prediction Using Saved Model</vt:lpstr>
      <vt:lpstr>Conclusion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Runmay Shirsat</dc:creator>
  <cp:lastModifiedBy>Runmay Shirsat</cp:lastModifiedBy>
  <cp:revision>14</cp:revision>
  <dcterms:created xsi:type="dcterms:W3CDTF">2025-01-08T18:14:44Z</dcterms:created>
  <dcterms:modified xsi:type="dcterms:W3CDTF">2025-01-13T04:39:24Z</dcterms:modified>
</cp:coreProperties>
</file>